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60" r:id="rId2"/>
    <p:sldId id="261" r:id="rId3"/>
    <p:sldId id="277" r:id="rId4"/>
    <p:sldId id="278" r:id="rId5"/>
    <p:sldId id="279" r:id="rId6"/>
    <p:sldId id="265" r:id="rId7"/>
    <p:sldId id="280" r:id="rId8"/>
    <p:sldId id="283" r:id="rId9"/>
    <p:sldId id="264" r:id="rId10"/>
    <p:sldId id="266" r:id="rId11"/>
    <p:sldId id="272" r:id="rId12"/>
    <p:sldId id="273" r:id="rId13"/>
    <p:sldId id="274" r:id="rId14"/>
    <p:sldId id="269" r:id="rId15"/>
    <p:sldId id="275" r:id="rId16"/>
    <p:sldId id="276" r:id="rId17"/>
    <p:sldId id="281" r:id="rId18"/>
    <p:sldId id="262" r:id="rId19"/>
    <p:sldId id="263" r:id="rId20"/>
    <p:sldId id="28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ITZPATRICK Jill [Road Safety and Drug Education]" initials="FJ[SaDE" lastIdx="1" clrIdx="0">
    <p:extLst>
      <p:ext uri="{19B8F6BF-5375-455C-9EA6-DF929625EA0E}">
        <p15:presenceInfo xmlns:p15="http://schemas.microsoft.com/office/powerpoint/2012/main" userId="S::jill.fitzpatrick@education.wa.edu.au::515e2b75-68f1-4d23-89be-0787628e627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3705" autoAdjust="0"/>
  </p:normalViewPr>
  <p:slideViewPr>
    <p:cSldViewPr snapToGrid="0">
      <p:cViewPr varScale="1">
        <p:scale>
          <a:sx n="85" d="100"/>
          <a:sy n="85" d="100"/>
        </p:scale>
        <p:origin x="1536" y="78"/>
      </p:cViewPr>
      <p:guideLst/>
    </p:cSldViewPr>
  </p:slideViewPr>
  <p:notesTextViewPr>
    <p:cViewPr>
      <p:scale>
        <a:sx n="1" d="1"/>
        <a:sy n="1" d="1"/>
      </p:scale>
      <p:origin x="0" y="0"/>
    </p:cViewPr>
  </p:notesTextViewPr>
  <p:notesViewPr>
    <p:cSldViewPr snapToGrid="0">
      <p:cViewPr varScale="1">
        <p:scale>
          <a:sx n="88" d="100"/>
          <a:sy n="88" d="100"/>
        </p:scale>
        <p:origin x="3822"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A3B6F3-46A9-4415-BBE7-622EA123B0A0}" type="datetimeFigureOut">
              <a:rPr lang="en-AU" smtClean="0"/>
              <a:t>13/05/2022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C05041-5BC4-434F-8198-227D0AF2D33E}" type="slidenum">
              <a:rPr lang="en-AU" smtClean="0"/>
              <a:t>‹#›</a:t>
            </a:fld>
            <a:endParaRPr lang="en-AU"/>
          </a:p>
        </p:txBody>
      </p:sp>
    </p:spTree>
    <p:extLst>
      <p:ext uri="{BB962C8B-B14F-4D97-AF65-F5344CB8AC3E}">
        <p14:creationId xmlns:p14="http://schemas.microsoft.com/office/powerpoint/2010/main" val="3204699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sdera.wa.edu.au/media/2351/challenges-choices-year-9-road-module-1.pdf"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www.sdera.wa.edu.au/media/3138/module-1-resilience-education-year-8.pdf"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sdera.wa.edu.au/media/2355/challenges-choices-year-9-road-tls.pdf"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Blue title: Teacher slides</a:t>
            </a:r>
          </a:p>
          <a:p>
            <a:r>
              <a:rPr lang="en-AU" dirty="0"/>
              <a:t>Black title : Slides to use with resource lessons</a:t>
            </a:r>
          </a:p>
          <a:p>
            <a:r>
              <a:rPr lang="en-AU" dirty="0"/>
              <a:t>                   Video – optional trigger video</a:t>
            </a:r>
          </a:p>
          <a:p>
            <a:endParaRPr lang="en-AU" dirty="0"/>
          </a:p>
        </p:txBody>
      </p:sp>
      <p:sp>
        <p:nvSpPr>
          <p:cNvPr id="4" name="Slide Number Placeholder 3"/>
          <p:cNvSpPr>
            <a:spLocks noGrp="1"/>
          </p:cNvSpPr>
          <p:nvPr>
            <p:ph type="sldNum" sz="quarter" idx="10"/>
          </p:nvPr>
        </p:nvSpPr>
        <p:spPr/>
        <p:txBody>
          <a:bodyPr/>
          <a:lstStyle/>
          <a:p>
            <a:fld id="{7176918A-DF95-454F-947B-5270CD1F7606}" type="slidenum">
              <a:rPr lang="en-AU" smtClean="0"/>
              <a:t>1</a:t>
            </a:fld>
            <a:endParaRPr lang="en-AU"/>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1725" y="4811485"/>
            <a:ext cx="537811" cy="458907"/>
          </a:xfrm>
          <a:prstGeom prst="rect">
            <a:avLst/>
          </a:prstGeom>
        </p:spPr>
      </p:pic>
    </p:spTree>
    <p:extLst>
      <p:ext uri="{BB962C8B-B14F-4D97-AF65-F5344CB8AC3E}">
        <p14:creationId xmlns:p14="http://schemas.microsoft.com/office/powerpoint/2010/main" val="26971908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dirty="0" smtClean="0"/>
              <a:t>References </a:t>
            </a:r>
          </a:p>
          <a:p>
            <a:r>
              <a:rPr lang="en-AU" sz="1200" dirty="0" smtClean="0"/>
              <a:t>Being assertive requires a person to be honest about their rights, wants and needs while still considering the rights, wants and needs of others (CC Road </a:t>
            </a:r>
            <a:r>
              <a:rPr lang="en-AU" sz="1200" dirty="0" err="1" smtClean="0"/>
              <a:t>Yr</a:t>
            </a:r>
            <a:r>
              <a:rPr lang="en-AU" sz="1200" dirty="0" smtClean="0"/>
              <a:t> 9 p 17)</a:t>
            </a:r>
          </a:p>
          <a:p>
            <a:r>
              <a:rPr lang="en-AU" sz="1200" dirty="0" smtClean="0"/>
              <a:t>Enables a person to express how they are feeling, why they are feeling this way and what they want to have happen (CC Drug </a:t>
            </a:r>
            <a:r>
              <a:rPr lang="en-AU" sz="1200" dirty="0" err="1" smtClean="0"/>
              <a:t>Yr</a:t>
            </a:r>
            <a:r>
              <a:rPr lang="en-AU" sz="1200" dirty="0" smtClean="0"/>
              <a:t> 9 p31)</a:t>
            </a:r>
          </a:p>
          <a:p>
            <a:r>
              <a:rPr lang="en-AU" sz="1200" dirty="0" smtClean="0"/>
              <a:t>Increases a person’s capacity to handle difficult situations still allowing them to meet their needs while maintaining their relationships with others (CC Drug </a:t>
            </a:r>
            <a:r>
              <a:rPr lang="en-AU" sz="1200" dirty="0" err="1" smtClean="0"/>
              <a:t>Yr</a:t>
            </a:r>
            <a:r>
              <a:rPr lang="en-AU" sz="1200" dirty="0" smtClean="0"/>
              <a:t> 9 p31)</a:t>
            </a:r>
          </a:p>
          <a:p>
            <a:endParaRPr lang="en-AU" dirty="0" smtClean="0"/>
          </a:p>
          <a:p>
            <a:endParaRPr lang="en-AU" dirty="0" smtClean="0"/>
          </a:p>
          <a:p>
            <a:endParaRPr lang="en-AU" dirty="0" smtClean="0"/>
          </a:p>
          <a:p>
            <a:endParaRPr lang="en-AU" dirty="0" smtClean="0"/>
          </a:p>
          <a:p>
            <a:r>
              <a:rPr lang="en-AU" dirty="0" smtClean="0"/>
              <a:t>More </a:t>
            </a:r>
            <a:r>
              <a:rPr lang="en-AU" dirty="0"/>
              <a:t>information about ‘assertive communication’ can be found:</a:t>
            </a:r>
          </a:p>
          <a:p>
            <a:r>
              <a:rPr lang="en-AU" dirty="0"/>
              <a:t>Y9 Challenges and Choice Road Module 1 Resilience Education Topic 1 p15 and Topic 2 p 16</a:t>
            </a:r>
          </a:p>
          <a:p>
            <a:r>
              <a:rPr lang="en-AU" dirty="0">
                <a:hlinkClick r:id="rId3"/>
              </a:rPr>
              <a:t>Year 9 road teachers resource </a:t>
            </a:r>
            <a:r>
              <a:rPr lang="en-AU" dirty="0" err="1">
                <a:hlinkClick r:id="rId3"/>
              </a:rPr>
              <a:t>print.indd</a:t>
            </a:r>
            <a:r>
              <a:rPr lang="en-AU" dirty="0">
                <a:hlinkClick r:id="rId3"/>
              </a:rPr>
              <a:t> (sdera.wa.edu.au)</a:t>
            </a:r>
            <a:endParaRPr lang="en-AU" dirty="0"/>
          </a:p>
          <a:p>
            <a:endParaRPr lang="en-AU" dirty="0"/>
          </a:p>
          <a:p>
            <a:r>
              <a:rPr lang="en-AU" dirty="0"/>
              <a:t>Y8 Challenges and Choices Drug Module 1 Topic 3 Family Information Sheet Speaking Assertively p31</a:t>
            </a:r>
          </a:p>
          <a:p>
            <a:r>
              <a:rPr lang="en-AU" dirty="0">
                <a:hlinkClick r:id="rId4"/>
              </a:rPr>
              <a:t>module-1-resilience-education-year-8.pdf (sdera.wa.edu.au)</a:t>
            </a:r>
            <a:endParaRPr lang="en-AU" dirty="0"/>
          </a:p>
        </p:txBody>
      </p:sp>
      <p:sp>
        <p:nvSpPr>
          <p:cNvPr id="4" name="Slide Number Placeholder 3"/>
          <p:cNvSpPr>
            <a:spLocks noGrp="1"/>
          </p:cNvSpPr>
          <p:nvPr>
            <p:ph type="sldNum" sz="quarter" idx="5"/>
          </p:nvPr>
        </p:nvSpPr>
        <p:spPr/>
        <p:txBody>
          <a:bodyPr/>
          <a:lstStyle/>
          <a:p>
            <a:fld id="{24C05041-5BC4-434F-8198-227D0AF2D33E}" type="slidenum">
              <a:rPr lang="en-AU" smtClean="0"/>
              <a:t>10</a:t>
            </a:fld>
            <a:endParaRPr lang="en-AU"/>
          </a:p>
        </p:txBody>
      </p:sp>
    </p:spTree>
    <p:extLst>
      <p:ext uri="{BB962C8B-B14F-4D97-AF65-F5344CB8AC3E}">
        <p14:creationId xmlns:p14="http://schemas.microsoft.com/office/powerpoint/2010/main" val="21366399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Activity 8.2 Straight Talking p 141</a:t>
            </a: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smtClean="0"/>
              <a:t>Activity Sheet Communication Styles p 141</a:t>
            </a:r>
          </a:p>
          <a:p>
            <a:endParaRPr lang="en-AU" dirty="0"/>
          </a:p>
        </p:txBody>
      </p:sp>
      <p:sp>
        <p:nvSpPr>
          <p:cNvPr id="4" name="Slide Number Placeholder 3"/>
          <p:cNvSpPr>
            <a:spLocks noGrp="1"/>
          </p:cNvSpPr>
          <p:nvPr>
            <p:ph type="sldNum" sz="quarter" idx="10"/>
          </p:nvPr>
        </p:nvSpPr>
        <p:spPr/>
        <p:txBody>
          <a:bodyPr/>
          <a:lstStyle/>
          <a:p>
            <a:fld id="{24C05041-5BC4-434F-8198-227D0AF2D33E}" type="slidenum">
              <a:rPr lang="en-AU" smtClean="0"/>
              <a:t>11</a:t>
            </a:fld>
            <a:endParaRPr lang="en-AU"/>
          </a:p>
        </p:txBody>
      </p:sp>
    </p:spTree>
    <p:extLst>
      <p:ext uri="{BB962C8B-B14F-4D97-AF65-F5344CB8AC3E}">
        <p14:creationId xmlns:p14="http://schemas.microsoft.com/office/powerpoint/2010/main" val="11055436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smtClean="0"/>
              <a:t>Activity Sheet Communication Styles p 141</a:t>
            </a:r>
          </a:p>
          <a:p>
            <a:endParaRPr lang="en-AU" dirty="0"/>
          </a:p>
        </p:txBody>
      </p:sp>
      <p:sp>
        <p:nvSpPr>
          <p:cNvPr id="4" name="Slide Number Placeholder 3"/>
          <p:cNvSpPr>
            <a:spLocks noGrp="1"/>
          </p:cNvSpPr>
          <p:nvPr>
            <p:ph type="sldNum" sz="quarter" idx="10"/>
          </p:nvPr>
        </p:nvSpPr>
        <p:spPr/>
        <p:txBody>
          <a:bodyPr/>
          <a:lstStyle/>
          <a:p>
            <a:fld id="{24C05041-5BC4-434F-8198-227D0AF2D33E}" type="slidenum">
              <a:rPr lang="en-AU" smtClean="0"/>
              <a:t>12</a:t>
            </a:fld>
            <a:endParaRPr lang="en-AU"/>
          </a:p>
        </p:txBody>
      </p:sp>
    </p:spTree>
    <p:extLst>
      <p:ext uri="{BB962C8B-B14F-4D97-AF65-F5344CB8AC3E}">
        <p14:creationId xmlns:p14="http://schemas.microsoft.com/office/powerpoint/2010/main" val="19318765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1042307"/>
          </a:xfrm>
        </p:spPr>
        <p:txBody>
          <a:bodyPr/>
          <a:lstStyle/>
          <a:p>
            <a:r>
              <a:rPr lang="en-AU" dirty="0" smtClean="0"/>
              <a:t>p139-140</a:t>
            </a:r>
          </a:p>
          <a:p>
            <a:r>
              <a:rPr lang="en-AU" dirty="0" smtClean="0"/>
              <a:t>Alternative </a:t>
            </a:r>
            <a:r>
              <a:rPr lang="en-AU" dirty="0"/>
              <a:t>to role play Circle Talk  </a:t>
            </a:r>
            <a:r>
              <a:rPr lang="en-AU" dirty="0">
                <a:hlinkClick r:id="rId3"/>
              </a:rPr>
              <a:t>https://</a:t>
            </a:r>
            <a:r>
              <a:rPr lang="en-AU" dirty="0" smtClean="0">
                <a:hlinkClick r:id="rId3"/>
              </a:rPr>
              <a:t>www.sdera.wa.edu.au/media/2355/challenges-choices-year-9-road-tls.pdf</a:t>
            </a:r>
            <a:r>
              <a:rPr lang="en-AU" dirty="0" smtClean="0"/>
              <a:t>  </a:t>
            </a:r>
            <a:r>
              <a:rPr lang="en-AU" dirty="0"/>
              <a:t>p67</a:t>
            </a:r>
          </a:p>
          <a:p>
            <a:endParaRPr lang="en-AU" dirty="0"/>
          </a:p>
        </p:txBody>
      </p:sp>
      <p:sp>
        <p:nvSpPr>
          <p:cNvPr id="4" name="Slide Number Placeholder 3"/>
          <p:cNvSpPr>
            <a:spLocks noGrp="1"/>
          </p:cNvSpPr>
          <p:nvPr>
            <p:ph type="sldNum" sz="quarter" idx="5"/>
          </p:nvPr>
        </p:nvSpPr>
        <p:spPr/>
        <p:txBody>
          <a:bodyPr/>
          <a:lstStyle/>
          <a:p>
            <a:fld id="{24C05041-5BC4-434F-8198-227D0AF2D33E}" type="slidenum">
              <a:rPr lang="en-AU" smtClean="0"/>
              <a:t>14</a:t>
            </a:fld>
            <a:endParaRPr lang="en-AU"/>
          </a:p>
        </p:txBody>
      </p:sp>
    </p:spTree>
    <p:extLst>
      <p:ext uri="{BB962C8B-B14F-4D97-AF65-F5344CB8AC3E}">
        <p14:creationId xmlns:p14="http://schemas.microsoft.com/office/powerpoint/2010/main" val="34209188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p139</a:t>
            </a:r>
            <a:endParaRPr lang="en-AU" dirty="0"/>
          </a:p>
        </p:txBody>
      </p:sp>
      <p:sp>
        <p:nvSpPr>
          <p:cNvPr id="4" name="Slide Number Placeholder 3"/>
          <p:cNvSpPr>
            <a:spLocks noGrp="1"/>
          </p:cNvSpPr>
          <p:nvPr>
            <p:ph type="sldNum" sz="quarter" idx="5"/>
          </p:nvPr>
        </p:nvSpPr>
        <p:spPr/>
        <p:txBody>
          <a:bodyPr/>
          <a:lstStyle/>
          <a:p>
            <a:fld id="{24C05041-5BC4-434F-8198-227D0AF2D33E}" type="slidenum">
              <a:rPr lang="en-AU" smtClean="0"/>
              <a:t>15</a:t>
            </a:fld>
            <a:endParaRPr lang="en-AU"/>
          </a:p>
        </p:txBody>
      </p:sp>
    </p:spTree>
    <p:extLst>
      <p:ext uri="{BB962C8B-B14F-4D97-AF65-F5344CB8AC3E}">
        <p14:creationId xmlns:p14="http://schemas.microsoft.com/office/powerpoint/2010/main" val="11090975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p139</a:t>
            </a:r>
            <a:endParaRPr lang="en-AU" dirty="0"/>
          </a:p>
        </p:txBody>
      </p:sp>
      <p:sp>
        <p:nvSpPr>
          <p:cNvPr id="4" name="Slide Number Placeholder 3"/>
          <p:cNvSpPr>
            <a:spLocks noGrp="1"/>
          </p:cNvSpPr>
          <p:nvPr>
            <p:ph type="sldNum" sz="quarter" idx="5"/>
          </p:nvPr>
        </p:nvSpPr>
        <p:spPr/>
        <p:txBody>
          <a:bodyPr/>
          <a:lstStyle/>
          <a:p>
            <a:fld id="{24C05041-5BC4-434F-8198-227D0AF2D33E}" type="slidenum">
              <a:rPr lang="en-AU" smtClean="0"/>
              <a:t>16</a:t>
            </a:fld>
            <a:endParaRPr lang="en-AU"/>
          </a:p>
        </p:txBody>
      </p:sp>
    </p:spTree>
    <p:extLst>
      <p:ext uri="{BB962C8B-B14F-4D97-AF65-F5344CB8AC3E}">
        <p14:creationId xmlns:p14="http://schemas.microsoft.com/office/powerpoint/2010/main" val="7138086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457200"/>
            <a:ext cx="5486400" cy="3086100"/>
          </a:xfrm>
        </p:spPr>
      </p:sp>
      <p:sp>
        <p:nvSpPr>
          <p:cNvPr id="3" name="Notes Placeholder 2"/>
          <p:cNvSpPr>
            <a:spLocks noGrp="1"/>
          </p:cNvSpPr>
          <p:nvPr>
            <p:ph type="body" idx="1"/>
          </p:nvPr>
        </p:nvSpPr>
        <p:spPr>
          <a:xfrm>
            <a:off x="435429" y="3714749"/>
            <a:ext cx="6128657" cy="4970463"/>
          </a:xfrm>
        </p:spPr>
        <p:txBody>
          <a:bodyPr/>
          <a:lstStyle/>
          <a:p>
            <a:r>
              <a:rPr lang="en-AU" sz="1200" b="0" i="0" kern="1200" dirty="0" smtClean="0">
                <a:solidFill>
                  <a:schemeClr val="tx1"/>
                </a:solidFill>
                <a:effectLst/>
                <a:latin typeface="+mn-lt"/>
                <a:ea typeface="+mn-ea"/>
                <a:cs typeface="+mn-cs"/>
              </a:rPr>
              <a:t>Ref Drive Safe DoT </a:t>
            </a:r>
            <a:r>
              <a:rPr lang="en-AU" sz="1200" b="0" i="0" kern="1200" smtClean="0">
                <a:solidFill>
                  <a:schemeClr val="tx1"/>
                </a:solidFill>
                <a:effectLst/>
                <a:latin typeface="+mn-lt"/>
                <a:ea typeface="+mn-ea"/>
                <a:cs typeface="+mn-cs"/>
              </a:rPr>
              <a:t>pages 55-56</a:t>
            </a:r>
            <a:endParaRPr lang="en-AU" sz="12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7AFD6B4-2E11-4D7E-B885-D55999B8BB24}" type="slidenum">
              <a:rPr lang="en-AU" smtClean="0"/>
              <a:t>17</a:t>
            </a:fld>
            <a:endParaRPr lang="en-AU"/>
          </a:p>
        </p:txBody>
      </p:sp>
    </p:spTree>
    <p:extLst>
      <p:ext uri="{BB962C8B-B14F-4D97-AF65-F5344CB8AC3E}">
        <p14:creationId xmlns:p14="http://schemas.microsoft.com/office/powerpoint/2010/main" val="9451080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7176918A-DF95-454F-947B-5270CD1F7606}" type="slidenum">
              <a:rPr lang="en-AU" smtClean="0"/>
              <a:t>20</a:t>
            </a:fld>
            <a:endParaRPr lang="en-AU"/>
          </a:p>
        </p:txBody>
      </p:sp>
    </p:spTree>
    <p:extLst>
      <p:ext uri="{BB962C8B-B14F-4D97-AF65-F5344CB8AC3E}">
        <p14:creationId xmlns:p14="http://schemas.microsoft.com/office/powerpoint/2010/main" val="3017684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AU" sz="1200" dirty="0" smtClean="0">
                <a:cs typeface="Arial" panose="020B0604020202020204" pitchFamily="34" charset="0"/>
              </a:rPr>
              <a:t>Page 134-138</a:t>
            </a:r>
            <a:endParaRPr lang="en-AU" dirty="0" smtClean="0"/>
          </a:p>
          <a:p>
            <a:pPr marL="228600" indent="-228600">
              <a:buAutoNum type="arabicPeriod"/>
            </a:pPr>
            <a:r>
              <a:rPr lang="en-AU" dirty="0" smtClean="0"/>
              <a:t>Remind </a:t>
            </a:r>
            <a:r>
              <a:rPr lang="en-AU" dirty="0"/>
              <a:t>students re: shared classroom environment agreements (i.e. safe and supportive); in addition to road trauma and procedure if material presented triggers an emotional response etc. [Road Trauma Council WA available].</a:t>
            </a:r>
          </a:p>
          <a:p>
            <a:pPr marL="228600" indent="-228600">
              <a:buAutoNum type="arabicPeriod"/>
            </a:pPr>
            <a:r>
              <a:rPr lang="en-AU" dirty="0"/>
              <a:t>Mention lesson learning intention</a:t>
            </a:r>
          </a:p>
          <a:p>
            <a:pPr marL="228600" indent="-228600">
              <a:buAutoNum type="arabicPeriod"/>
            </a:pPr>
            <a:r>
              <a:rPr lang="en-AU" dirty="0"/>
              <a:t>View video to engage students into the lesson and trigger discussion on the following slide. </a:t>
            </a:r>
          </a:p>
          <a:p>
            <a:pPr marL="685800" lvl="1" indent="-228600">
              <a:buAutoNum type="arabicPeriod"/>
            </a:pPr>
            <a:r>
              <a:rPr lang="en-AU" dirty="0"/>
              <a:t>Q. What key messages where highlighted in the video in relation to driving behaviours?</a:t>
            </a:r>
          </a:p>
          <a:p>
            <a:pPr marL="0" indent="0">
              <a:buNone/>
            </a:pPr>
            <a:r>
              <a:rPr lang="en-AU" dirty="0"/>
              <a:t>Emphasise that all driver’s have a responsibility to keep themselves and others safe when active as road users. </a:t>
            </a:r>
          </a:p>
          <a:p>
            <a:pPr marL="228600" indent="-228600">
              <a:buAutoNum type="arabicPeriod"/>
            </a:pPr>
            <a:endParaRPr lang="en-AU" dirty="0"/>
          </a:p>
          <a:p>
            <a:pPr marL="0" indent="0">
              <a:buNone/>
            </a:pPr>
            <a:r>
              <a:rPr lang="en-AU" dirty="0"/>
              <a:t> 37 sec</a:t>
            </a:r>
          </a:p>
        </p:txBody>
      </p:sp>
      <p:sp>
        <p:nvSpPr>
          <p:cNvPr id="4" name="Slide Number Placeholder 3"/>
          <p:cNvSpPr>
            <a:spLocks noGrp="1"/>
          </p:cNvSpPr>
          <p:nvPr>
            <p:ph type="sldNum" sz="quarter" idx="5"/>
          </p:nvPr>
        </p:nvSpPr>
        <p:spPr/>
        <p:txBody>
          <a:bodyPr/>
          <a:lstStyle/>
          <a:p>
            <a:fld id="{7176918A-DF95-454F-947B-5270CD1F7606}" type="slidenum">
              <a:rPr lang="en-AU" smtClean="0"/>
              <a:t>2</a:t>
            </a:fld>
            <a:endParaRPr lang="en-AU"/>
          </a:p>
        </p:txBody>
      </p:sp>
    </p:spTree>
    <p:extLst>
      <p:ext uri="{BB962C8B-B14F-4D97-AF65-F5344CB8AC3E}">
        <p14:creationId xmlns:p14="http://schemas.microsoft.com/office/powerpoint/2010/main" val="4165491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Page 134</a:t>
            </a:r>
            <a:endParaRPr lang="en-AU" dirty="0"/>
          </a:p>
        </p:txBody>
      </p:sp>
      <p:sp>
        <p:nvSpPr>
          <p:cNvPr id="4" name="Slide Number Placeholder 3"/>
          <p:cNvSpPr>
            <a:spLocks noGrp="1"/>
          </p:cNvSpPr>
          <p:nvPr>
            <p:ph type="sldNum" sz="quarter" idx="10"/>
          </p:nvPr>
        </p:nvSpPr>
        <p:spPr/>
        <p:txBody>
          <a:bodyPr/>
          <a:lstStyle/>
          <a:p>
            <a:fld id="{24C05041-5BC4-434F-8198-227D0AF2D33E}" type="slidenum">
              <a:rPr lang="en-AU" smtClean="0"/>
              <a:t>3</a:t>
            </a:fld>
            <a:endParaRPr lang="en-AU"/>
          </a:p>
        </p:txBody>
      </p:sp>
    </p:spTree>
    <p:extLst>
      <p:ext uri="{BB962C8B-B14F-4D97-AF65-F5344CB8AC3E}">
        <p14:creationId xmlns:p14="http://schemas.microsoft.com/office/powerpoint/2010/main" val="2116167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Page 134</a:t>
            </a:r>
            <a:endParaRPr lang="en-AU" dirty="0"/>
          </a:p>
        </p:txBody>
      </p:sp>
      <p:sp>
        <p:nvSpPr>
          <p:cNvPr id="4" name="Slide Number Placeholder 3"/>
          <p:cNvSpPr>
            <a:spLocks noGrp="1"/>
          </p:cNvSpPr>
          <p:nvPr>
            <p:ph type="sldNum" sz="quarter" idx="10"/>
          </p:nvPr>
        </p:nvSpPr>
        <p:spPr/>
        <p:txBody>
          <a:bodyPr/>
          <a:lstStyle/>
          <a:p>
            <a:fld id="{24C05041-5BC4-434F-8198-227D0AF2D33E}" type="slidenum">
              <a:rPr lang="en-AU" smtClean="0"/>
              <a:t>4</a:t>
            </a:fld>
            <a:endParaRPr lang="en-AU"/>
          </a:p>
        </p:txBody>
      </p:sp>
    </p:spTree>
    <p:extLst>
      <p:ext uri="{BB962C8B-B14F-4D97-AF65-F5344CB8AC3E}">
        <p14:creationId xmlns:p14="http://schemas.microsoft.com/office/powerpoint/2010/main" val="3155751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Ref page 30-31 Drive Safe Department of Transport </a:t>
            </a:r>
          </a:p>
          <a:p>
            <a:r>
              <a:rPr lang="en-AU" dirty="0" smtClean="0"/>
              <a:t>Patience</a:t>
            </a:r>
          </a:p>
          <a:p>
            <a:r>
              <a:rPr lang="en-AU" dirty="0" smtClean="0"/>
              <a:t>Time</a:t>
            </a:r>
          </a:p>
          <a:p>
            <a:r>
              <a:rPr lang="en-AU" dirty="0" smtClean="0"/>
              <a:t>Good communication</a:t>
            </a:r>
          </a:p>
          <a:p>
            <a:r>
              <a:rPr lang="en-AU" dirty="0" smtClean="0"/>
              <a:t>Confidence</a:t>
            </a:r>
            <a:r>
              <a:rPr lang="en-AU" baseline="0" dirty="0" smtClean="0"/>
              <a:t> </a:t>
            </a:r>
            <a:r>
              <a:rPr lang="en-AU" baseline="0" dirty="0" err="1" smtClean="0"/>
              <a:t>etc</a:t>
            </a:r>
            <a:r>
              <a:rPr lang="en-AU" baseline="0" dirty="0" smtClean="0"/>
              <a:t> </a:t>
            </a:r>
            <a:endParaRPr lang="en-AU" dirty="0"/>
          </a:p>
        </p:txBody>
      </p:sp>
      <p:sp>
        <p:nvSpPr>
          <p:cNvPr id="4" name="Slide Number Placeholder 3"/>
          <p:cNvSpPr>
            <a:spLocks noGrp="1"/>
          </p:cNvSpPr>
          <p:nvPr>
            <p:ph type="sldNum" sz="quarter" idx="10"/>
          </p:nvPr>
        </p:nvSpPr>
        <p:spPr/>
        <p:txBody>
          <a:bodyPr/>
          <a:lstStyle/>
          <a:p>
            <a:fld id="{24C05041-5BC4-434F-8198-227D0AF2D33E}" type="slidenum">
              <a:rPr lang="en-AU" smtClean="0"/>
              <a:t>5</a:t>
            </a:fld>
            <a:endParaRPr lang="en-AU"/>
          </a:p>
        </p:txBody>
      </p:sp>
    </p:spTree>
    <p:extLst>
      <p:ext uri="{BB962C8B-B14F-4D97-AF65-F5344CB8AC3E}">
        <p14:creationId xmlns:p14="http://schemas.microsoft.com/office/powerpoint/2010/main" val="2721162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smtClean="0"/>
              <a:t>Who can supervise you? Keys 2 Drive, other local agencies</a:t>
            </a:r>
          </a:p>
          <a:p>
            <a:endParaRPr lang="en-AU" dirty="0"/>
          </a:p>
        </p:txBody>
      </p:sp>
      <p:sp>
        <p:nvSpPr>
          <p:cNvPr id="4" name="Slide Number Placeholder 3"/>
          <p:cNvSpPr>
            <a:spLocks noGrp="1"/>
          </p:cNvSpPr>
          <p:nvPr>
            <p:ph type="sldNum" sz="quarter" idx="10"/>
          </p:nvPr>
        </p:nvSpPr>
        <p:spPr/>
        <p:txBody>
          <a:bodyPr/>
          <a:lstStyle/>
          <a:p>
            <a:fld id="{24C05041-5BC4-434F-8198-227D0AF2D33E}" type="slidenum">
              <a:rPr lang="en-AU" smtClean="0"/>
              <a:t>6</a:t>
            </a:fld>
            <a:endParaRPr lang="en-AU"/>
          </a:p>
        </p:txBody>
      </p:sp>
    </p:spTree>
    <p:extLst>
      <p:ext uri="{BB962C8B-B14F-4D97-AF65-F5344CB8AC3E}">
        <p14:creationId xmlns:p14="http://schemas.microsoft.com/office/powerpoint/2010/main" val="1313792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Page</a:t>
            </a:r>
            <a:r>
              <a:rPr lang="en-AU" baseline="0" dirty="0" smtClean="0"/>
              <a:t> 138</a:t>
            </a:r>
            <a:endParaRPr lang="en-AU" dirty="0"/>
          </a:p>
        </p:txBody>
      </p:sp>
      <p:sp>
        <p:nvSpPr>
          <p:cNvPr id="4" name="Slide Number Placeholder 3"/>
          <p:cNvSpPr>
            <a:spLocks noGrp="1"/>
          </p:cNvSpPr>
          <p:nvPr>
            <p:ph type="sldNum" sz="quarter" idx="10"/>
          </p:nvPr>
        </p:nvSpPr>
        <p:spPr/>
        <p:txBody>
          <a:bodyPr/>
          <a:lstStyle/>
          <a:p>
            <a:fld id="{24C05041-5BC4-434F-8198-227D0AF2D33E}" type="slidenum">
              <a:rPr lang="en-AU" smtClean="0"/>
              <a:t>7</a:t>
            </a:fld>
            <a:endParaRPr lang="en-AU"/>
          </a:p>
        </p:txBody>
      </p:sp>
    </p:spTree>
    <p:extLst>
      <p:ext uri="{BB962C8B-B14F-4D97-AF65-F5344CB8AC3E}">
        <p14:creationId xmlns:p14="http://schemas.microsoft.com/office/powerpoint/2010/main" val="2396307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4C05041-5BC4-434F-8198-227D0AF2D33E}" type="slidenum">
              <a:rPr lang="en-AU" smtClean="0"/>
              <a:t>8</a:t>
            </a:fld>
            <a:endParaRPr lang="en-AU"/>
          </a:p>
        </p:txBody>
      </p:sp>
    </p:spTree>
    <p:extLst>
      <p:ext uri="{BB962C8B-B14F-4D97-AF65-F5344CB8AC3E}">
        <p14:creationId xmlns:p14="http://schemas.microsoft.com/office/powerpoint/2010/main" val="39737608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AU" sz="1200" dirty="0" smtClean="0">
                <a:cs typeface="Arial" panose="020B0604020202020204" pitchFamily="34" charset="0"/>
              </a:rPr>
              <a:t>Page 139-142</a:t>
            </a:r>
            <a:endParaRPr lang="en-AU" dirty="0" smtClean="0"/>
          </a:p>
          <a:p>
            <a:pPr marL="228600" indent="-228600">
              <a:buAutoNum type="arabicPeriod"/>
            </a:pPr>
            <a:r>
              <a:rPr lang="en-AU" dirty="0" smtClean="0"/>
              <a:t>Remind </a:t>
            </a:r>
            <a:r>
              <a:rPr lang="en-AU" dirty="0"/>
              <a:t>students re: shared classroom environment agreements (i.e. safe and supportive); in addition to road trauma and procedure if material presented triggers an emotional response etc. [Road Trauma Council WA available].</a:t>
            </a:r>
          </a:p>
          <a:p>
            <a:pPr marL="228600" indent="-228600">
              <a:buAutoNum type="arabicPeriod"/>
            </a:pPr>
            <a:r>
              <a:rPr lang="en-AU" dirty="0"/>
              <a:t>Mention lesson learning intention</a:t>
            </a:r>
          </a:p>
          <a:p>
            <a:pPr marL="228600" indent="-228600">
              <a:buAutoNum type="arabicPeriod"/>
            </a:pPr>
            <a:r>
              <a:rPr lang="en-AU" dirty="0"/>
              <a:t>View video to engage students into the lesson and trigger discussion on the following slide. </a:t>
            </a:r>
          </a:p>
          <a:p>
            <a:pPr marL="685800" lvl="1" indent="-228600">
              <a:buAutoNum type="arabicPeriod"/>
            </a:pPr>
            <a:r>
              <a:rPr lang="en-AU" dirty="0"/>
              <a:t>Q. What key messages where highlighted in the video in relation to driving behaviours?</a:t>
            </a:r>
          </a:p>
          <a:p>
            <a:pPr marL="0" indent="0">
              <a:buNone/>
            </a:pPr>
            <a:r>
              <a:rPr lang="en-AU" dirty="0"/>
              <a:t>Emphasise that all driver’s have a responsibility to keep themselves and others safe when active as road users. </a:t>
            </a:r>
          </a:p>
          <a:p>
            <a:pPr marL="228600" indent="-228600">
              <a:buAutoNum type="arabicPeriod"/>
            </a:pPr>
            <a:endParaRPr lang="en-AU" dirty="0"/>
          </a:p>
          <a:p>
            <a:pPr marL="0" indent="0">
              <a:buNone/>
            </a:pPr>
            <a:r>
              <a:rPr lang="en-AU" dirty="0"/>
              <a:t> 37 sec</a:t>
            </a:r>
          </a:p>
        </p:txBody>
      </p:sp>
      <p:sp>
        <p:nvSpPr>
          <p:cNvPr id="4" name="Slide Number Placeholder 3"/>
          <p:cNvSpPr>
            <a:spLocks noGrp="1"/>
          </p:cNvSpPr>
          <p:nvPr>
            <p:ph type="sldNum" sz="quarter" idx="5"/>
          </p:nvPr>
        </p:nvSpPr>
        <p:spPr/>
        <p:txBody>
          <a:bodyPr/>
          <a:lstStyle/>
          <a:p>
            <a:fld id="{7176918A-DF95-454F-947B-5270CD1F7606}" type="slidenum">
              <a:rPr lang="en-AU" smtClean="0"/>
              <a:t>9</a:t>
            </a:fld>
            <a:endParaRPr lang="en-AU"/>
          </a:p>
        </p:txBody>
      </p:sp>
    </p:spTree>
    <p:extLst>
      <p:ext uri="{BB962C8B-B14F-4D97-AF65-F5344CB8AC3E}">
        <p14:creationId xmlns:p14="http://schemas.microsoft.com/office/powerpoint/2010/main" val="154515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2AAD43D-28DA-49DF-B2C0-42965EBA1064}" type="datetimeFigureOut">
              <a:rPr lang="en-AU" smtClean="0"/>
              <a:t>13/05/2022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3300293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AAD43D-28DA-49DF-B2C0-42965EBA1064}" type="datetimeFigureOut">
              <a:rPr lang="en-AU" smtClean="0"/>
              <a:t>13/05/2022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2202834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AAD43D-28DA-49DF-B2C0-42965EBA1064}" type="datetimeFigureOut">
              <a:rPr lang="en-AU" smtClean="0"/>
              <a:t>13/05/2022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218DA91-A8CD-4EA4-B627-5E53B57BBCD4}"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47410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AAD43D-28DA-49DF-B2C0-42965EBA1064}" type="datetimeFigureOut">
              <a:rPr lang="en-AU" smtClean="0"/>
              <a:t>13/05/2022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26193040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AAD43D-28DA-49DF-B2C0-42965EBA1064}" type="datetimeFigureOut">
              <a:rPr lang="en-AU" smtClean="0"/>
              <a:t>13/05/2022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218DA91-A8CD-4EA4-B627-5E53B57BBCD4}"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1275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AAD43D-28DA-49DF-B2C0-42965EBA1064}" type="datetimeFigureOut">
              <a:rPr lang="en-AU" smtClean="0"/>
              <a:t>13/05/2022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28209339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AAD43D-28DA-49DF-B2C0-42965EBA1064}" type="datetimeFigureOut">
              <a:rPr lang="en-AU" smtClean="0"/>
              <a:t>13/05/2022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16391934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AAD43D-28DA-49DF-B2C0-42965EBA1064}" type="datetimeFigureOut">
              <a:rPr lang="en-AU" smtClean="0"/>
              <a:t>13/05/2022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2356191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AAD43D-28DA-49DF-B2C0-42965EBA1064}" type="datetimeFigureOut">
              <a:rPr lang="en-AU" smtClean="0"/>
              <a:t>13/05/2022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1455536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AAD43D-28DA-49DF-B2C0-42965EBA1064}" type="datetimeFigureOut">
              <a:rPr lang="en-AU" smtClean="0"/>
              <a:t>13/05/2022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2243193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AAD43D-28DA-49DF-B2C0-42965EBA1064}" type="datetimeFigureOut">
              <a:rPr lang="en-AU" smtClean="0"/>
              <a:t>13/05/2022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2575328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AAD43D-28DA-49DF-B2C0-42965EBA1064}" type="datetimeFigureOut">
              <a:rPr lang="en-AU" smtClean="0"/>
              <a:t>13/05/2022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2306988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2AAD43D-28DA-49DF-B2C0-42965EBA1064}" type="datetimeFigureOut">
              <a:rPr lang="en-AU" smtClean="0"/>
              <a:t>13/05/2022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59603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AAD43D-28DA-49DF-B2C0-42965EBA1064}" type="datetimeFigureOut">
              <a:rPr lang="en-AU" smtClean="0"/>
              <a:t>13/05/2022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2463005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2AAD43D-28DA-49DF-B2C0-42965EBA1064}" type="datetimeFigureOut">
              <a:rPr lang="en-AU" smtClean="0"/>
              <a:t>13/05/2022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3025321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218DA91-A8CD-4EA4-B627-5E53B57BBCD4}" type="slidenum">
              <a:rPr lang="en-AU" smtClean="0"/>
              <a:t>‹#›</a:t>
            </a:fld>
            <a:endParaRPr lang="en-AU"/>
          </a:p>
        </p:txBody>
      </p:sp>
      <p:sp>
        <p:nvSpPr>
          <p:cNvPr id="5" name="Date Placeholder 4"/>
          <p:cNvSpPr>
            <a:spLocks noGrp="1"/>
          </p:cNvSpPr>
          <p:nvPr>
            <p:ph type="dt" sz="half" idx="10"/>
          </p:nvPr>
        </p:nvSpPr>
        <p:spPr/>
        <p:txBody>
          <a:bodyPr/>
          <a:lstStyle/>
          <a:p>
            <a:fld id="{D2AAD43D-28DA-49DF-B2C0-42965EBA1064}" type="datetimeFigureOut">
              <a:rPr lang="en-AU" smtClean="0"/>
              <a:t>13/05/2022</a:t>
            </a:fld>
            <a:endParaRPr lang="en-AU"/>
          </a:p>
        </p:txBody>
      </p:sp>
    </p:spTree>
    <p:extLst>
      <p:ext uri="{BB962C8B-B14F-4D97-AF65-F5344CB8AC3E}">
        <p14:creationId xmlns:p14="http://schemas.microsoft.com/office/powerpoint/2010/main" val="831301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AAD43D-28DA-49DF-B2C0-42965EBA1064}" type="datetimeFigureOut">
              <a:rPr lang="en-AU" smtClean="0"/>
              <a:t>13/05/2022</a:t>
            </a:fld>
            <a:endParaRPr lang="en-A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218DA91-A8CD-4EA4-B627-5E53B57BBCD4}" type="slidenum">
              <a:rPr lang="en-AU" smtClean="0"/>
              <a:t>‹#›</a:t>
            </a:fld>
            <a:endParaRPr lang="en-AU"/>
          </a:p>
        </p:txBody>
      </p:sp>
    </p:spTree>
    <p:extLst>
      <p:ext uri="{BB962C8B-B14F-4D97-AF65-F5344CB8AC3E}">
        <p14:creationId xmlns:p14="http://schemas.microsoft.com/office/powerpoint/2010/main" val="9882444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youtu.be/LBp24TJntIA"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hyperlink" Target="https://www.sdera.wa.edu.au/programs/keysfor-life/keys-for-life-teacher-resources/" TargetMode="External"/><Relationship Id="rId2" Type="http://schemas.openxmlformats.org/officeDocument/2006/relationships/hyperlink" Target="https://www.transport.wa.gov.au/licensing/learn-to-drive-my-first-licence.asp" TargetMode="External"/><Relationship Id="rId1" Type="http://schemas.openxmlformats.org/officeDocument/2006/relationships/slideLayout" Target="../slideLayouts/slideLayout2.xml"/><Relationship Id="rId4" Type="http://schemas.openxmlformats.org/officeDocument/2006/relationships/hyperlink" Target="https://www.transport.wa.gov.au/licensing/road-rules-theory-testquiz.asp"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transport.wa.gov.au/licensing/proof-of-identity.asp" TargetMode="External"/><Relationship Id="rId2" Type="http://schemas.openxmlformats.org/officeDocument/2006/relationships/hyperlink" Target="https://www.transport.wa.gov.au/licensing/road-rules-theory-test-quiz.as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youtube.com/watch?v=lRMbULqOw_w"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keys4life.ziparchive.com.au/"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www.sdera.wa.edu.au/programs/keys4life/" TargetMode="External"/><Relationship Id="rId4" Type="http://schemas.openxmlformats.org/officeDocument/2006/relationships/hyperlink" Target="http://www.northsidelogistics.com.a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youtube.com/watch?v=uwFSqtvpo9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a:solidFill>
                  <a:schemeClr val="accent2"/>
                </a:solidFill>
              </a:rPr>
              <a:t>Lesson 8 Driving Practice</a:t>
            </a:r>
          </a:p>
        </p:txBody>
      </p:sp>
      <p:sp>
        <p:nvSpPr>
          <p:cNvPr id="3" name="Subtitle 2"/>
          <p:cNvSpPr>
            <a:spLocks noGrp="1"/>
          </p:cNvSpPr>
          <p:nvPr>
            <p:ph type="subTitle" idx="1"/>
          </p:nvPr>
        </p:nvSpPr>
        <p:spPr/>
        <p:txBody>
          <a:bodyPr/>
          <a:lstStyle/>
          <a:p>
            <a:r>
              <a:rPr lang="en-AU" dirty="0">
                <a:solidFill>
                  <a:schemeClr val="tx1"/>
                </a:solidFill>
              </a:rPr>
              <a:t>Keys 4 Life 7</a:t>
            </a:r>
            <a:r>
              <a:rPr lang="en-AU" baseline="30000" dirty="0">
                <a:solidFill>
                  <a:schemeClr val="tx1"/>
                </a:solidFill>
              </a:rPr>
              <a:t>th</a:t>
            </a:r>
            <a:r>
              <a:rPr lang="en-AU" dirty="0">
                <a:solidFill>
                  <a:schemeClr val="tx1"/>
                </a:solidFill>
              </a:rPr>
              <a:t> Edition 2020 Page 134- 142</a:t>
            </a:r>
          </a:p>
        </p:txBody>
      </p:sp>
    </p:spTree>
    <p:extLst>
      <p:ext uri="{BB962C8B-B14F-4D97-AF65-F5344CB8AC3E}">
        <p14:creationId xmlns:p14="http://schemas.microsoft.com/office/powerpoint/2010/main" val="25919305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tx1"/>
                </a:solidFill>
              </a:rPr>
              <a:t>What is assertive </a:t>
            </a:r>
            <a:r>
              <a:rPr lang="en-AU" dirty="0" smtClean="0">
                <a:solidFill>
                  <a:schemeClr val="tx1"/>
                </a:solidFill>
              </a:rPr>
              <a:t>communication?</a:t>
            </a:r>
            <a:endParaRPr lang="en-AU" dirty="0">
              <a:solidFill>
                <a:schemeClr val="tx1"/>
              </a:solidFill>
            </a:endParaRPr>
          </a:p>
        </p:txBody>
      </p:sp>
      <p:sp>
        <p:nvSpPr>
          <p:cNvPr id="3" name="Content Placeholder 2"/>
          <p:cNvSpPr>
            <a:spLocks noGrp="1"/>
          </p:cNvSpPr>
          <p:nvPr>
            <p:ph idx="1"/>
          </p:nvPr>
        </p:nvSpPr>
        <p:spPr/>
        <p:txBody>
          <a:bodyPr>
            <a:normAutofit lnSpcReduction="10000"/>
          </a:bodyPr>
          <a:lstStyle/>
          <a:p>
            <a:pPr marL="0" indent="0">
              <a:buNone/>
            </a:pPr>
            <a:r>
              <a:rPr lang="en-AU" sz="2400" dirty="0" smtClean="0"/>
              <a:t>Assertive communication </a:t>
            </a:r>
          </a:p>
          <a:p>
            <a:r>
              <a:rPr lang="en-AU" sz="2400" dirty="0" smtClean="0"/>
              <a:t>requires </a:t>
            </a:r>
            <a:r>
              <a:rPr lang="en-AU" sz="2400" dirty="0"/>
              <a:t>a person to be honest about their rights, wants and needs while still considering the rights, wants and needs of others (CC Road </a:t>
            </a:r>
            <a:r>
              <a:rPr lang="en-AU" sz="2400" dirty="0" err="1"/>
              <a:t>Yr</a:t>
            </a:r>
            <a:r>
              <a:rPr lang="en-AU" sz="2400" dirty="0"/>
              <a:t> 9 p 17)</a:t>
            </a:r>
          </a:p>
          <a:p>
            <a:r>
              <a:rPr lang="en-AU" sz="2400" dirty="0"/>
              <a:t>e</a:t>
            </a:r>
            <a:r>
              <a:rPr lang="en-AU" sz="2400" dirty="0" smtClean="0"/>
              <a:t>nables </a:t>
            </a:r>
            <a:r>
              <a:rPr lang="en-AU" sz="2400" dirty="0"/>
              <a:t>a person to express how they are feeling, why they are feeling this way and what they want to have happen (CC Drug </a:t>
            </a:r>
            <a:r>
              <a:rPr lang="en-AU" sz="2400" dirty="0" err="1"/>
              <a:t>Yr</a:t>
            </a:r>
            <a:r>
              <a:rPr lang="en-AU" sz="2400" dirty="0"/>
              <a:t> 9 p31)</a:t>
            </a:r>
          </a:p>
          <a:p>
            <a:r>
              <a:rPr lang="en-AU" sz="2400" dirty="0"/>
              <a:t>i</a:t>
            </a:r>
            <a:r>
              <a:rPr lang="en-AU" sz="2400" dirty="0" smtClean="0"/>
              <a:t>ncreases </a:t>
            </a:r>
            <a:r>
              <a:rPr lang="en-AU" sz="2400" dirty="0"/>
              <a:t>a person’s capacity to handle difficult situations still allowing them to meet their needs while maintaining their relationships with others (CC Drug </a:t>
            </a:r>
            <a:r>
              <a:rPr lang="en-AU" sz="2400" dirty="0" err="1"/>
              <a:t>Yr</a:t>
            </a:r>
            <a:r>
              <a:rPr lang="en-AU" sz="2400" dirty="0"/>
              <a:t> 9 p31)</a:t>
            </a:r>
          </a:p>
          <a:p>
            <a:endParaRPr lang="en-AU" sz="2400" dirty="0"/>
          </a:p>
          <a:p>
            <a:endParaRPr lang="en-AU" sz="2400" dirty="0"/>
          </a:p>
        </p:txBody>
      </p:sp>
      <p:sp>
        <p:nvSpPr>
          <p:cNvPr id="4" name="TextBox 3"/>
          <p:cNvSpPr txBox="1"/>
          <p:nvPr/>
        </p:nvSpPr>
        <p:spPr>
          <a:xfrm>
            <a:off x="1162756" y="1399822"/>
            <a:ext cx="7834488" cy="646331"/>
          </a:xfrm>
          <a:prstGeom prst="rect">
            <a:avLst/>
          </a:prstGeom>
          <a:noFill/>
        </p:spPr>
        <p:txBody>
          <a:bodyPr wrap="square" rtlCol="0">
            <a:spAutoFit/>
          </a:bodyPr>
          <a:lstStyle/>
          <a:p>
            <a:r>
              <a:rPr lang="en-AU" dirty="0" smtClean="0"/>
              <a:t>Assertive communication means being able to</a:t>
            </a:r>
            <a:r>
              <a:rPr lang="en-AU" dirty="0"/>
              <a:t> </a:t>
            </a:r>
            <a:r>
              <a:rPr lang="en-AU" b="1" dirty="0"/>
              <a:t>expressing your </a:t>
            </a:r>
            <a:r>
              <a:rPr lang="en-AU" b="1" dirty="0" smtClean="0"/>
              <a:t>view </a:t>
            </a:r>
            <a:r>
              <a:rPr lang="en-AU" b="1" dirty="0"/>
              <a:t>in a way that is clear and direct, while still respecting others</a:t>
            </a:r>
            <a:r>
              <a:rPr lang="en-AU" dirty="0"/>
              <a:t>.</a:t>
            </a:r>
          </a:p>
        </p:txBody>
      </p:sp>
    </p:spTree>
    <p:extLst>
      <p:ext uri="{BB962C8B-B14F-4D97-AF65-F5344CB8AC3E}">
        <p14:creationId xmlns:p14="http://schemas.microsoft.com/office/powerpoint/2010/main" val="40843081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tx1"/>
                </a:solidFill>
              </a:rPr>
              <a:t>Communication </a:t>
            </a:r>
            <a:r>
              <a:rPr lang="en-AU" dirty="0" smtClean="0">
                <a:solidFill>
                  <a:schemeClr val="tx1"/>
                </a:solidFill>
              </a:rPr>
              <a:t>Styles- Assertive</a:t>
            </a:r>
            <a:endParaRPr lang="en-AU" dirty="0">
              <a:solidFill>
                <a:schemeClr val="tx1"/>
              </a:solidFill>
            </a:endParaRPr>
          </a:p>
        </p:txBody>
      </p:sp>
      <p:sp>
        <p:nvSpPr>
          <p:cNvPr id="4" name="Speech Bubble: Rectangle with Corners Rounded 3">
            <a:extLst>
              <a:ext uri="{FF2B5EF4-FFF2-40B4-BE49-F238E27FC236}">
                <a16:creationId xmlns:a16="http://schemas.microsoft.com/office/drawing/2014/main" id="{B45D32FC-0295-4151-AB83-0C61ED4A287B}"/>
              </a:ext>
            </a:extLst>
          </p:cNvPr>
          <p:cNvSpPr/>
          <p:nvPr/>
        </p:nvSpPr>
        <p:spPr>
          <a:xfrm>
            <a:off x="1822175" y="2144091"/>
            <a:ext cx="1987826" cy="942626"/>
          </a:xfrm>
          <a:prstGeom prst="wedgeRoundRectCallout">
            <a:avLst>
              <a:gd name="adj1" fmla="val 64500"/>
              <a:gd name="adj2" fmla="val 101096"/>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So what you’re saying is…</a:t>
            </a:r>
          </a:p>
        </p:txBody>
      </p:sp>
      <p:sp>
        <p:nvSpPr>
          <p:cNvPr id="9" name="Speech Bubble: Oval 8">
            <a:extLst>
              <a:ext uri="{FF2B5EF4-FFF2-40B4-BE49-F238E27FC236}">
                <a16:creationId xmlns:a16="http://schemas.microsoft.com/office/drawing/2014/main" id="{92E7DCEB-48D2-4E44-B682-3A956F6E8E20}"/>
              </a:ext>
            </a:extLst>
          </p:cNvPr>
          <p:cNvSpPr/>
          <p:nvPr/>
        </p:nvSpPr>
        <p:spPr>
          <a:xfrm>
            <a:off x="4227444" y="2144091"/>
            <a:ext cx="1987826" cy="999435"/>
          </a:xfrm>
          <a:prstGeom prst="wedgeEllipseCallout">
            <a:avLst>
              <a:gd name="adj1" fmla="val -55500"/>
              <a:gd name="adj2" fmla="val 102279"/>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accent2">
                    <a:lumMod val="75000"/>
                  </a:schemeClr>
                </a:solidFill>
              </a:rPr>
              <a:t>I think…</a:t>
            </a:r>
          </a:p>
        </p:txBody>
      </p:sp>
      <p:sp>
        <p:nvSpPr>
          <p:cNvPr id="10" name="Speech Bubble: Oval 9">
            <a:extLst>
              <a:ext uri="{FF2B5EF4-FFF2-40B4-BE49-F238E27FC236}">
                <a16:creationId xmlns:a16="http://schemas.microsoft.com/office/drawing/2014/main" id="{E2C8FB5A-4D89-4D1F-BDCE-5F32751BB0D6}"/>
              </a:ext>
            </a:extLst>
          </p:cNvPr>
          <p:cNvSpPr/>
          <p:nvPr/>
        </p:nvSpPr>
        <p:spPr>
          <a:xfrm>
            <a:off x="4227444" y="4927601"/>
            <a:ext cx="4538869" cy="1680817"/>
          </a:xfrm>
          <a:prstGeom prst="wedgeEllipseCallout">
            <a:avLst>
              <a:gd name="adj1" fmla="val -46526"/>
              <a:gd name="adj2" fmla="val -67260"/>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accent2">
                    <a:lumMod val="75000"/>
                  </a:schemeClr>
                </a:solidFill>
              </a:rPr>
              <a:t>I can see this is important to you. Next time could you…</a:t>
            </a:r>
          </a:p>
        </p:txBody>
      </p:sp>
      <p:sp>
        <p:nvSpPr>
          <p:cNvPr id="11" name="Speech Bubble: Oval 10">
            <a:extLst>
              <a:ext uri="{FF2B5EF4-FFF2-40B4-BE49-F238E27FC236}">
                <a16:creationId xmlns:a16="http://schemas.microsoft.com/office/drawing/2014/main" id="{A4835CDD-AC46-4680-BF22-5931E851A1CE}"/>
              </a:ext>
            </a:extLst>
          </p:cNvPr>
          <p:cNvSpPr/>
          <p:nvPr/>
        </p:nvSpPr>
        <p:spPr>
          <a:xfrm>
            <a:off x="4975668" y="3429000"/>
            <a:ext cx="1987826" cy="999435"/>
          </a:xfrm>
          <a:prstGeom prst="wedgeEllipseCallout">
            <a:avLst>
              <a:gd name="adj1" fmla="val -70833"/>
              <a:gd name="adj2" fmla="val 479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accent2">
                    <a:lumMod val="75000"/>
                  </a:schemeClr>
                </a:solidFill>
              </a:rPr>
              <a:t>I feel…</a:t>
            </a:r>
          </a:p>
        </p:txBody>
      </p:sp>
      <p:sp>
        <p:nvSpPr>
          <p:cNvPr id="13" name="Speech Bubble: Rectangle with Corners Rounded 12">
            <a:extLst>
              <a:ext uri="{FF2B5EF4-FFF2-40B4-BE49-F238E27FC236}">
                <a16:creationId xmlns:a16="http://schemas.microsoft.com/office/drawing/2014/main" id="{5D360E3F-741E-4C4C-AE24-0FD57A28CD4B}"/>
              </a:ext>
            </a:extLst>
          </p:cNvPr>
          <p:cNvSpPr/>
          <p:nvPr/>
        </p:nvSpPr>
        <p:spPr>
          <a:xfrm>
            <a:off x="1155459" y="4852438"/>
            <a:ext cx="1762539" cy="1243497"/>
          </a:xfrm>
          <a:prstGeom prst="wedgeRoundRectCallout">
            <a:avLst>
              <a:gd name="adj1" fmla="val 136528"/>
              <a:gd name="adj2" fmla="val -53399"/>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I believe that…</a:t>
            </a:r>
          </a:p>
        </p:txBody>
      </p:sp>
      <p:sp>
        <p:nvSpPr>
          <p:cNvPr id="14" name="Speech Bubble: Rectangle with Corners Rounded 13">
            <a:extLst>
              <a:ext uri="{FF2B5EF4-FFF2-40B4-BE49-F238E27FC236}">
                <a16:creationId xmlns:a16="http://schemas.microsoft.com/office/drawing/2014/main" id="{F649C3E0-0678-4570-BC6D-52B3B66FA650}"/>
              </a:ext>
            </a:extLst>
          </p:cNvPr>
          <p:cNvSpPr/>
          <p:nvPr/>
        </p:nvSpPr>
        <p:spPr>
          <a:xfrm>
            <a:off x="1155459" y="3347829"/>
            <a:ext cx="2123660" cy="1243497"/>
          </a:xfrm>
          <a:prstGeom prst="wedgeRoundRectCallout">
            <a:avLst>
              <a:gd name="adj1" fmla="val 78715"/>
              <a:gd name="adj2" fmla="val 5394"/>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I would appreciate it if…</a:t>
            </a:r>
          </a:p>
        </p:txBody>
      </p:sp>
      <p:sp>
        <p:nvSpPr>
          <p:cNvPr id="16" name="Flowchart: Decision 15">
            <a:extLst>
              <a:ext uri="{FF2B5EF4-FFF2-40B4-BE49-F238E27FC236}">
                <a16:creationId xmlns:a16="http://schemas.microsoft.com/office/drawing/2014/main" id="{02E77FF2-09DD-472F-862E-7094A594F496}"/>
              </a:ext>
            </a:extLst>
          </p:cNvPr>
          <p:cNvSpPr/>
          <p:nvPr/>
        </p:nvSpPr>
        <p:spPr>
          <a:xfrm>
            <a:off x="6340912" y="2429566"/>
            <a:ext cx="3684104" cy="1243497"/>
          </a:xfrm>
          <a:prstGeom prst="flowChartDecision">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800" dirty="0"/>
              <a:t>ASSERTIVE</a:t>
            </a:r>
          </a:p>
        </p:txBody>
      </p:sp>
    </p:spTree>
    <p:extLst>
      <p:ext uri="{BB962C8B-B14F-4D97-AF65-F5344CB8AC3E}">
        <p14:creationId xmlns:p14="http://schemas.microsoft.com/office/powerpoint/2010/main" val="4055090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tx1"/>
                </a:solidFill>
              </a:rPr>
              <a:t>Communication Styles- Passive</a:t>
            </a:r>
            <a:endParaRPr lang="en-AU" dirty="0">
              <a:solidFill>
                <a:schemeClr val="tx1"/>
              </a:solidFill>
            </a:endParaRPr>
          </a:p>
        </p:txBody>
      </p:sp>
      <p:sp>
        <p:nvSpPr>
          <p:cNvPr id="3" name="Content Placeholder 2"/>
          <p:cNvSpPr>
            <a:spLocks noGrp="1"/>
          </p:cNvSpPr>
          <p:nvPr>
            <p:ph idx="1"/>
          </p:nvPr>
        </p:nvSpPr>
        <p:spPr>
          <a:xfrm>
            <a:off x="677334" y="1520067"/>
            <a:ext cx="8596668" cy="410333"/>
          </a:xfrm>
        </p:spPr>
        <p:txBody>
          <a:bodyPr/>
          <a:lstStyle/>
          <a:p>
            <a:pPr marL="0" indent="0">
              <a:buNone/>
            </a:pPr>
            <a:endParaRPr lang="en-AU" dirty="0"/>
          </a:p>
        </p:txBody>
      </p:sp>
      <p:sp>
        <p:nvSpPr>
          <p:cNvPr id="9" name="Speech Bubble: Oval 8">
            <a:extLst>
              <a:ext uri="{FF2B5EF4-FFF2-40B4-BE49-F238E27FC236}">
                <a16:creationId xmlns:a16="http://schemas.microsoft.com/office/drawing/2014/main" id="{92E7DCEB-48D2-4E44-B682-3A956F6E8E20}"/>
              </a:ext>
            </a:extLst>
          </p:cNvPr>
          <p:cNvSpPr/>
          <p:nvPr/>
        </p:nvSpPr>
        <p:spPr>
          <a:xfrm>
            <a:off x="848139" y="2308085"/>
            <a:ext cx="2597427" cy="2011570"/>
          </a:xfrm>
          <a:prstGeom prst="wedgeEllipseCallout">
            <a:avLst>
              <a:gd name="adj1" fmla="val 79690"/>
              <a:gd name="adj2" fmla="val -1807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dirty="0">
                <a:solidFill>
                  <a:schemeClr val="accent2">
                    <a:lumMod val="75000"/>
                  </a:schemeClr>
                </a:solidFill>
              </a:rPr>
              <a:t>Nobody cares about my opinion…</a:t>
            </a:r>
          </a:p>
        </p:txBody>
      </p:sp>
      <p:sp>
        <p:nvSpPr>
          <p:cNvPr id="10" name="Speech Bubble: Oval 9">
            <a:extLst>
              <a:ext uri="{FF2B5EF4-FFF2-40B4-BE49-F238E27FC236}">
                <a16:creationId xmlns:a16="http://schemas.microsoft.com/office/drawing/2014/main" id="{E2C8FB5A-4D89-4D1F-BDCE-5F32751BB0D6}"/>
              </a:ext>
            </a:extLst>
          </p:cNvPr>
          <p:cNvSpPr/>
          <p:nvPr/>
        </p:nvSpPr>
        <p:spPr>
          <a:xfrm>
            <a:off x="2100470" y="4870177"/>
            <a:ext cx="3995530" cy="1336259"/>
          </a:xfrm>
          <a:prstGeom prst="wedgeEllipseCallout">
            <a:avLst>
              <a:gd name="adj1" fmla="val -6727"/>
              <a:gd name="adj2" fmla="val -137273"/>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dirty="0">
                <a:solidFill>
                  <a:schemeClr val="accent2">
                    <a:lumMod val="75000"/>
                  </a:schemeClr>
                </a:solidFill>
              </a:rPr>
              <a:t>I just don’t know…</a:t>
            </a:r>
          </a:p>
        </p:txBody>
      </p:sp>
      <p:sp>
        <p:nvSpPr>
          <p:cNvPr id="11" name="Speech Bubble: Oval 10">
            <a:extLst>
              <a:ext uri="{FF2B5EF4-FFF2-40B4-BE49-F238E27FC236}">
                <a16:creationId xmlns:a16="http://schemas.microsoft.com/office/drawing/2014/main" id="{A4835CDD-AC46-4680-BF22-5931E851A1CE}"/>
              </a:ext>
            </a:extLst>
          </p:cNvPr>
          <p:cNvSpPr/>
          <p:nvPr/>
        </p:nvSpPr>
        <p:spPr>
          <a:xfrm>
            <a:off x="5545512" y="1743112"/>
            <a:ext cx="3426210" cy="2245792"/>
          </a:xfrm>
          <a:prstGeom prst="wedgeEllipseCallout">
            <a:avLst>
              <a:gd name="adj1" fmla="val -92305"/>
              <a:gd name="adj2" fmla="val 27819"/>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dirty="0">
                <a:solidFill>
                  <a:schemeClr val="accent2">
                    <a:lumMod val="75000"/>
                  </a:schemeClr>
                </a:solidFill>
              </a:rPr>
              <a:t>You have more experience than I do. You decide…</a:t>
            </a:r>
          </a:p>
        </p:txBody>
      </p:sp>
      <p:sp>
        <p:nvSpPr>
          <p:cNvPr id="16" name="Flowchart: Decision 15">
            <a:extLst>
              <a:ext uri="{FF2B5EF4-FFF2-40B4-BE49-F238E27FC236}">
                <a16:creationId xmlns:a16="http://schemas.microsoft.com/office/drawing/2014/main" id="{02E77FF2-09DD-472F-862E-7094A594F496}"/>
              </a:ext>
            </a:extLst>
          </p:cNvPr>
          <p:cNvSpPr/>
          <p:nvPr/>
        </p:nvSpPr>
        <p:spPr>
          <a:xfrm>
            <a:off x="5890590" y="4248428"/>
            <a:ext cx="3684104" cy="1243497"/>
          </a:xfrm>
          <a:prstGeom prst="flowChartDecision">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600" dirty="0"/>
              <a:t>PASSIVE</a:t>
            </a:r>
          </a:p>
        </p:txBody>
      </p:sp>
    </p:spTree>
    <p:extLst>
      <p:ext uri="{BB962C8B-B14F-4D97-AF65-F5344CB8AC3E}">
        <p14:creationId xmlns:p14="http://schemas.microsoft.com/office/powerpoint/2010/main" val="2472213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tx1"/>
                </a:solidFill>
              </a:rPr>
              <a:t>Communication Styles - Aggressive</a:t>
            </a:r>
            <a:endParaRPr lang="en-AU" dirty="0">
              <a:solidFill>
                <a:schemeClr val="tx1"/>
              </a:solidFill>
            </a:endParaRPr>
          </a:p>
        </p:txBody>
      </p:sp>
      <p:sp>
        <p:nvSpPr>
          <p:cNvPr id="3" name="Content Placeholder 2"/>
          <p:cNvSpPr>
            <a:spLocks noGrp="1"/>
          </p:cNvSpPr>
          <p:nvPr>
            <p:ph idx="1"/>
          </p:nvPr>
        </p:nvSpPr>
        <p:spPr>
          <a:xfrm>
            <a:off x="677334" y="1279009"/>
            <a:ext cx="8596668" cy="410333"/>
          </a:xfrm>
        </p:spPr>
        <p:txBody>
          <a:bodyPr/>
          <a:lstStyle/>
          <a:p>
            <a:pPr marL="0" indent="0">
              <a:buNone/>
            </a:pPr>
            <a:endParaRPr lang="en-AU" dirty="0"/>
          </a:p>
        </p:txBody>
      </p:sp>
      <p:sp>
        <p:nvSpPr>
          <p:cNvPr id="9" name="Speech Bubble: Oval 8">
            <a:extLst>
              <a:ext uri="{FF2B5EF4-FFF2-40B4-BE49-F238E27FC236}">
                <a16:creationId xmlns:a16="http://schemas.microsoft.com/office/drawing/2014/main" id="{92E7DCEB-48D2-4E44-B682-3A956F6E8E20}"/>
              </a:ext>
            </a:extLst>
          </p:cNvPr>
          <p:cNvSpPr/>
          <p:nvPr/>
        </p:nvSpPr>
        <p:spPr>
          <a:xfrm>
            <a:off x="677334" y="1914940"/>
            <a:ext cx="2887501" cy="1514060"/>
          </a:xfrm>
          <a:prstGeom prst="wedgeEllipseCallout">
            <a:avLst>
              <a:gd name="adj1" fmla="val 101867"/>
              <a:gd name="adj2" fmla="val 14915"/>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accent2">
                    <a:lumMod val="75000"/>
                  </a:schemeClr>
                </a:solidFill>
              </a:rPr>
              <a:t>That kind of logic is ridiculous…</a:t>
            </a:r>
          </a:p>
        </p:txBody>
      </p:sp>
      <p:sp>
        <p:nvSpPr>
          <p:cNvPr id="10" name="Speech Bubble: Oval 9">
            <a:extLst>
              <a:ext uri="{FF2B5EF4-FFF2-40B4-BE49-F238E27FC236}">
                <a16:creationId xmlns:a16="http://schemas.microsoft.com/office/drawing/2014/main" id="{E2C8FB5A-4D89-4D1F-BDCE-5F32751BB0D6}"/>
              </a:ext>
            </a:extLst>
          </p:cNvPr>
          <p:cNvSpPr/>
          <p:nvPr/>
        </p:nvSpPr>
        <p:spPr>
          <a:xfrm>
            <a:off x="4227444" y="4927601"/>
            <a:ext cx="4538869" cy="1243497"/>
          </a:xfrm>
          <a:prstGeom prst="wedgeEllipseCallout">
            <a:avLst>
              <a:gd name="adj1" fmla="val -46526"/>
              <a:gd name="adj2" fmla="val -67260"/>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accent2">
                    <a:lumMod val="75000"/>
                  </a:schemeClr>
                </a:solidFill>
              </a:rPr>
              <a:t>It’s going to be my way or not at all…</a:t>
            </a:r>
          </a:p>
        </p:txBody>
      </p:sp>
      <p:sp>
        <p:nvSpPr>
          <p:cNvPr id="11" name="Speech Bubble: Oval 10">
            <a:extLst>
              <a:ext uri="{FF2B5EF4-FFF2-40B4-BE49-F238E27FC236}">
                <a16:creationId xmlns:a16="http://schemas.microsoft.com/office/drawing/2014/main" id="{A4835CDD-AC46-4680-BF22-5931E851A1CE}"/>
              </a:ext>
            </a:extLst>
          </p:cNvPr>
          <p:cNvSpPr/>
          <p:nvPr/>
        </p:nvSpPr>
        <p:spPr>
          <a:xfrm>
            <a:off x="5373233" y="3238191"/>
            <a:ext cx="3684104" cy="1143000"/>
          </a:xfrm>
          <a:prstGeom prst="wedgeEllipseCallout">
            <a:avLst>
              <a:gd name="adj1" fmla="val -71193"/>
              <a:gd name="adj2" fmla="val 20088"/>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accent2">
                    <a:lumMod val="75000"/>
                  </a:schemeClr>
                </a:solidFill>
              </a:rPr>
              <a:t>You’re stupid if you think that will work…</a:t>
            </a:r>
          </a:p>
        </p:txBody>
      </p:sp>
      <p:sp>
        <p:nvSpPr>
          <p:cNvPr id="16" name="Flowchart: Decision 15">
            <a:extLst>
              <a:ext uri="{FF2B5EF4-FFF2-40B4-BE49-F238E27FC236}">
                <a16:creationId xmlns:a16="http://schemas.microsoft.com/office/drawing/2014/main" id="{02E77FF2-09DD-472F-862E-7094A594F496}"/>
              </a:ext>
            </a:extLst>
          </p:cNvPr>
          <p:cNvSpPr/>
          <p:nvPr/>
        </p:nvSpPr>
        <p:spPr>
          <a:xfrm>
            <a:off x="4731025" y="1563755"/>
            <a:ext cx="4750652" cy="1243497"/>
          </a:xfrm>
          <a:prstGeom prst="flowChartDecision">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800" dirty="0"/>
              <a:t>AGGRESSIVE</a:t>
            </a:r>
          </a:p>
        </p:txBody>
      </p:sp>
      <p:sp>
        <p:nvSpPr>
          <p:cNvPr id="12" name="Speech Bubble: Oval 11">
            <a:extLst>
              <a:ext uri="{FF2B5EF4-FFF2-40B4-BE49-F238E27FC236}">
                <a16:creationId xmlns:a16="http://schemas.microsoft.com/office/drawing/2014/main" id="{485E5904-B27D-41CB-A883-174791E47A55}"/>
              </a:ext>
            </a:extLst>
          </p:cNvPr>
          <p:cNvSpPr/>
          <p:nvPr/>
        </p:nvSpPr>
        <p:spPr>
          <a:xfrm>
            <a:off x="543340" y="3739699"/>
            <a:ext cx="3684104" cy="1839292"/>
          </a:xfrm>
          <a:prstGeom prst="wedgeEllipseCallout">
            <a:avLst>
              <a:gd name="adj1" fmla="val 63965"/>
              <a:gd name="adj2" fmla="val -58163"/>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accent2">
                    <a:lumMod val="75000"/>
                  </a:schemeClr>
                </a:solidFill>
              </a:rPr>
              <a:t>Who cares what you think. I’m the one with he experience. We’ll do it my way.…</a:t>
            </a:r>
          </a:p>
        </p:txBody>
      </p:sp>
    </p:spTree>
    <p:extLst>
      <p:ext uri="{BB962C8B-B14F-4D97-AF65-F5344CB8AC3E}">
        <p14:creationId xmlns:p14="http://schemas.microsoft.com/office/powerpoint/2010/main" val="4113988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tx1"/>
                </a:solidFill>
              </a:rPr>
              <a:t>Role Play/ Circle Talk</a:t>
            </a:r>
            <a:endParaRPr lang="en-AU" dirty="0">
              <a:solidFill>
                <a:schemeClr val="tx1"/>
              </a:solidFill>
            </a:endParaRPr>
          </a:p>
        </p:txBody>
      </p:sp>
      <p:sp>
        <p:nvSpPr>
          <p:cNvPr id="3" name="Content Placeholder 2"/>
          <p:cNvSpPr>
            <a:spLocks noGrp="1"/>
          </p:cNvSpPr>
          <p:nvPr>
            <p:ph idx="1"/>
          </p:nvPr>
        </p:nvSpPr>
        <p:spPr>
          <a:xfrm>
            <a:off x="677334" y="1270000"/>
            <a:ext cx="8596668" cy="4693478"/>
          </a:xfrm>
        </p:spPr>
        <p:txBody>
          <a:bodyPr>
            <a:normAutofit fontScale="85000" lnSpcReduction="10000"/>
          </a:bodyPr>
          <a:lstStyle/>
          <a:p>
            <a:endParaRPr lang="en-AU" dirty="0"/>
          </a:p>
          <a:p>
            <a:pPr marL="0" indent="0">
              <a:buNone/>
            </a:pPr>
            <a:r>
              <a:rPr lang="en-AU" sz="3300" u="sng" dirty="0"/>
              <a:t>Scenario 1</a:t>
            </a:r>
          </a:p>
          <a:p>
            <a:pPr marL="0" indent="0">
              <a:buNone/>
            </a:pPr>
            <a:endParaRPr lang="en-AU" sz="3300" dirty="0"/>
          </a:p>
          <a:p>
            <a:pPr marL="0" indent="0">
              <a:buNone/>
            </a:pPr>
            <a:r>
              <a:rPr lang="en-AU" sz="3300" dirty="0"/>
              <a:t>Your supervisor has been trying to teach you how to reverse park the car. You have had at least six goes but can’t get it right and now you are frustrated. </a:t>
            </a:r>
          </a:p>
          <a:p>
            <a:pPr marL="0" indent="0">
              <a:buNone/>
            </a:pPr>
            <a:r>
              <a:rPr lang="en-AU" sz="3300" dirty="0"/>
              <a:t>Your supervisor say, “oh for goodness sake. Just get it right and do it!”</a:t>
            </a:r>
          </a:p>
          <a:p>
            <a:pPr marL="0" indent="0">
              <a:buNone/>
            </a:pPr>
            <a:endParaRPr lang="en-AU" sz="3300" dirty="0"/>
          </a:p>
          <a:p>
            <a:pPr marL="0" indent="0">
              <a:buNone/>
            </a:pPr>
            <a:r>
              <a:rPr lang="en-AU" sz="3300" dirty="0"/>
              <a:t>What should you say?</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70465" y="4394322"/>
            <a:ext cx="2947968" cy="2229556"/>
          </a:xfrm>
          <a:prstGeom prst="rect">
            <a:avLst/>
          </a:prstGeom>
        </p:spPr>
      </p:pic>
    </p:spTree>
    <p:extLst>
      <p:ext uri="{BB962C8B-B14F-4D97-AF65-F5344CB8AC3E}">
        <p14:creationId xmlns:p14="http://schemas.microsoft.com/office/powerpoint/2010/main" val="38623580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tx1"/>
                </a:solidFill>
              </a:rPr>
              <a:t>Role </a:t>
            </a:r>
            <a:r>
              <a:rPr lang="en-AU" dirty="0">
                <a:solidFill>
                  <a:schemeClr val="tx1"/>
                </a:solidFill>
              </a:rPr>
              <a:t>Play/Circle </a:t>
            </a:r>
            <a:r>
              <a:rPr lang="en-AU" dirty="0" smtClean="0">
                <a:solidFill>
                  <a:schemeClr val="tx1"/>
                </a:solidFill>
              </a:rPr>
              <a:t>Talk</a:t>
            </a:r>
            <a:endParaRPr lang="en-AU" dirty="0">
              <a:solidFill>
                <a:schemeClr val="tx1"/>
              </a:solidFill>
            </a:endParaRPr>
          </a:p>
        </p:txBody>
      </p:sp>
      <p:sp>
        <p:nvSpPr>
          <p:cNvPr id="3" name="Content Placeholder 2"/>
          <p:cNvSpPr>
            <a:spLocks noGrp="1"/>
          </p:cNvSpPr>
          <p:nvPr>
            <p:ph idx="1"/>
          </p:nvPr>
        </p:nvSpPr>
        <p:spPr>
          <a:xfrm>
            <a:off x="677334" y="1325217"/>
            <a:ext cx="8596668" cy="4716145"/>
          </a:xfrm>
        </p:spPr>
        <p:txBody>
          <a:bodyPr>
            <a:noAutofit/>
          </a:bodyPr>
          <a:lstStyle/>
          <a:p>
            <a:pPr marL="0" indent="0">
              <a:buNone/>
            </a:pPr>
            <a:r>
              <a:rPr lang="en-AU" sz="2800" u="sng" dirty="0"/>
              <a:t>Scenario 2</a:t>
            </a:r>
          </a:p>
          <a:p>
            <a:pPr marL="0" indent="0">
              <a:buNone/>
            </a:pPr>
            <a:endParaRPr lang="en-AU" sz="1050" u="sng" dirty="0"/>
          </a:p>
          <a:p>
            <a:pPr marL="0" indent="0">
              <a:buNone/>
            </a:pPr>
            <a:r>
              <a:rPr lang="en-AU" sz="2800" dirty="0"/>
              <a:t>You live on a farm outside of town. Your supervisor thinks that driving your family into town will be good practice but you have to drive on a busy highway and don’t feel ready to do this just yet. </a:t>
            </a:r>
          </a:p>
          <a:p>
            <a:pPr marL="0" indent="0">
              <a:buNone/>
            </a:pPr>
            <a:r>
              <a:rPr lang="en-AU" sz="2800" dirty="0"/>
              <a:t>Your supervisor says, “If you can’t drive on that road now, you’ll never be able to.”</a:t>
            </a:r>
          </a:p>
          <a:p>
            <a:pPr marL="0" indent="0">
              <a:buNone/>
            </a:pPr>
            <a:endParaRPr lang="en-AU" sz="1000" dirty="0"/>
          </a:p>
          <a:p>
            <a:pPr marL="0" indent="0">
              <a:buNone/>
            </a:pPr>
            <a:r>
              <a:rPr lang="en-AU" sz="2800" dirty="0"/>
              <a:t>What should you say?</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70465" y="4394322"/>
            <a:ext cx="2947968" cy="2229556"/>
          </a:xfrm>
          <a:prstGeom prst="rect">
            <a:avLst/>
          </a:prstGeom>
        </p:spPr>
      </p:pic>
    </p:spTree>
    <p:extLst>
      <p:ext uri="{BB962C8B-B14F-4D97-AF65-F5344CB8AC3E}">
        <p14:creationId xmlns:p14="http://schemas.microsoft.com/office/powerpoint/2010/main" val="113644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tx1"/>
                </a:solidFill>
              </a:rPr>
              <a:t>Role </a:t>
            </a:r>
            <a:r>
              <a:rPr lang="en-AU" dirty="0">
                <a:solidFill>
                  <a:schemeClr val="tx1"/>
                </a:solidFill>
              </a:rPr>
              <a:t>Play/Circle </a:t>
            </a:r>
            <a:r>
              <a:rPr lang="en-AU" dirty="0" smtClean="0">
                <a:solidFill>
                  <a:schemeClr val="tx1"/>
                </a:solidFill>
              </a:rPr>
              <a:t>Talk</a:t>
            </a:r>
            <a:endParaRPr lang="en-AU" dirty="0">
              <a:solidFill>
                <a:schemeClr val="tx1"/>
              </a:solidFill>
            </a:endParaRPr>
          </a:p>
        </p:txBody>
      </p:sp>
      <p:sp>
        <p:nvSpPr>
          <p:cNvPr id="3" name="Content Placeholder 2"/>
          <p:cNvSpPr>
            <a:spLocks noGrp="1"/>
          </p:cNvSpPr>
          <p:nvPr>
            <p:ph idx="1"/>
          </p:nvPr>
        </p:nvSpPr>
        <p:spPr>
          <a:xfrm>
            <a:off x="677334" y="1488613"/>
            <a:ext cx="8596668" cy="3880773"/>
          </a:xfrm>
        </p:spPr>
        <p:txBody>
          <a:bodyPr>
            <a:normAutofit lnSpcReduction="10000"/>
          </a:bodyPr>
          <a:lstStyle/>
          <a:p>
            <a:pPr marL="0" indent="0">
              <a:buNone/>
            </a:pPr>
            <a:r>
              <a:rPr lang="en-AU" sz="2800" u="sng" dirty="0"/>
              <a:t>Scenario 3</a:t>
            </a:r>
          </a:p>
          <a:p>
            <a:pPr marL="0" indent="0">
              <a:buNone/>
            </a:pPr>
            <a:endParaRPr lang="en-AU" sz="2800" dirty="0"/>
          </a:p>
          <a:p>
            <a:pPr marL="0" indent="0">
              <a:buNone/>
            </a:pPr>
            <a:r>
              <a:rPr lang="en-AU" sz="2800" dirty="0"/>
              <a:t>A little kid has suddenly run out onto the road in front of your car. Your supervisor grabs the steering wheel and yells at you, “Stop the car. You’re going to kill someone.”</a:t>
            </a:r>
          </a:p>
          <a:p>
            <a:pPr marL="0" indent="0">
              <a:buNone/>
            </a:pPr>
            <a:endParaRPr lang="en-AU" sz="2800" dirty="0"/>
          </a:p>
          <a:p>
            <a:pPr marL="0" indent="0">
              <a:buNone/>
            </a:pPr>
            <a:r>
              <a:rPr lang="en-AU" sz="2800" dirty="0"/>
              <a:t>What should you say?</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70465" y="4394322"/>
            <a:ext cx="2947968" cy="2229556"/>
          </a:xfrm>
          <a:prstGeom prst="rect">
            <a:avLst/>
          </a:prstGeom>
        </p:spPr>
      </p:pic>
    </p:spTree>
    <p:extLst>
      <p:ext uri="{BB962C8B-B14F-4D97-AF65-F5344CB8AC3E}">
        <p14:creationId xmlns:p14="http://schemas.microsoft.com/office/powerpoint/2010/main" val="22450746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tx1"/>
                </a:solidFill>
              </a:rPr>
              <a:t>Road Rule: Crossing continuous white lines</a:t>
            </a:r>
            <a:endParaRPr lang="en-AU" dirty="0">
              <a:solidFill>
                <a:schemeClr val="tx1"/>
              </a:solidFill>
            </a:endParaRPr>
          </a:p>
        </p:txBody>
      </p:sp>
      <p:sp>
        <p:nvSpPr>
          <p:cNvPr id="5" name="TextBox 4"/>
          <p:cNvSpPr txBox="1"/>
          <p:nvPr/>
        </p:nvSpPr>
        <p:spPr>
          <a:xfrm>
            <a:off x="842211" y="3585596"/>
            <a:ext cx="4451684" cy="646331"/>
          </a:xfrm>
          <a:prstGeom prst="rect">
            <a:avLst/>
          </a:prstGeom>
          <a:noFill/>
        </p:spPr>
        <p:txBody>
          <a:bodyPr wrap="square" rtlCol="0">
            <a:spAutoFit/>
          </a:bodyPr>
          <a:lstStyle/>
          <a:p>
            <a:r>
              <a:rPr lang="en-AU" dirty="0" smtClean="0">
                <a:hlinkClick r:id="rId3"/>
              </a:rPr>
              <a:t>Road Safety Commission Get Streetwise Cyclists- share the road (0.52mins)</a:t>
            </a:r>
            <a:endParaRPr lang="en-AU"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4250" y="2816394"/>
            <a:ext cx="825124" cy="704068"/>
          </a:xfrm>
          <a:prstGeom prst="rect">
            <a:avLst/>
          </a:prstGeom>
        </p:spPr>
      </p:pic>
      <p:pic>
        <p:nvPicPr>
          <p:cNvPr id="4" name="Picture 3"/>
          <p:cNvPicPr>
            <a:picLocks noChangeAspect="1"/>
          </p:cNvPicPr>
          <p:nvPr/>
        </p:nvPicPr>
        <p:blipFill rotWithShape="1">
          <a:blip r:embed="rId5"/>
          <a:srcRect l="43349" t="41626" r="44088" b="30264"/>
          <a:stretch/>
        </p:blipFill>
        <p:spPr>
          <a:xfrm>
            <a:off x="5838092" y="1758740"/>
            <a:ext cx="3165231" cy="3836008"/>
          </a:xfrm>
          <a:prstGeom prst="rect">
            <a:avLst/>
          </a:prstGeom>
        </p:spPr>
      </p:pic>
    </p:spTree>
    <p:extLst>
      <p:ext uri="{BB962C8B-B14F-4D97-AF65-F5344CB8AC3E}">
        <p14:creationId xmlns:p14="http://schemas.microsoft.com/office/powerpoint/2010/main" val="23855413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5713"/>
          </a:xfrm>
        </p:spPr>
        <p:txBody>
          <a:bodyPr>
            <a:normAutofit fontScale="90000"/>
          </a:bodyPr>
          <a:lstStyle/>
          <a:p>
            <a:r>
              <a:rPr lang="en-AU" dirty="0">
                <a:solidFill>
                  <a:srgbClr val="0070C0"/>
                </a:solidFill>
              </a:rPr>
              <a:t>For Teachers/Agencies only- Find out more links from resource:</a:t>
            </a:r>
            <a:r>
              <a:rPr lang="en-AU" dirty="0"/>
              <a:t/>
            </a:r>
            <a:br>
              <a:rPr lang="en-AU" dirty="0"/>
            </a:br>
            <a:endParaRPr lang="en-AU" dirty="0">
              <a:solidFill>
                <a:srgbClr val="0070C0"/>
              </a:solidFill>
            </a:endParaRPr>
          </a:p>
        </p:txBody>
      </p:sp>
      <p:sp>
        <p:nvSpPr>
          <p:cNvPr id="3" name="Content Placeholder 2"/>
          <p:cNvSpPr>
            <a:spLocks noGrp="1"/>
          </p:cNvSpPr>
          <p:nvPr>
            <p:ph idx="1"/>
          </p:nvPr>
        </p:nvSpPr>
        <p:spPr>
          <a:xfrm>
            <a:off x="677334" y="2204535"/>
            <a:ext cx="9924405" cy="5146892"/>
          </a:xfrm>
        </p:spPr>
        <p:txBody>
          <a:bodyPr>
            <a:normAutofit/>
          </a:bodyPr>
          <a:lstStyle/>
          <a:p>
            <a:pPr marL="0" indent="0">
              <a:buNone/>
            </a:pPr>
            <a:r>
              <a:rPr lang="en-AU" dirty="0"/>
              <a:t>From the Keys 4 Life teacher resource 2020 edition 7 Lesson 8</a:t>
            </a:r>
          </a:p>
          <a:p>
            <a:r>
              <a:rPr lang="en-AU" dirty="0"/>
              <a:t>Access the Department of Transport’s website for up to date information about the Graduated Driver Training and Licensing system. </a:t>
            </a:r>
            <a:r>
              <a:rPr lang="en-AU" b="1" dirty="0"/>
              <a:t>Department of Transport </a:t>
            </a:r>
            <a:r>
              <a:rPr lang="en-AU" dirty="0"/>
              <a:t>Learn to Drive (My first licence) </a:t>
            </a:r>
            <a:r>
              <a:rPr lang="en-AU" dirty="0">
                <a:hlinkClick r:id="rId2"/>
              </a:rPr>
              <a:t>https://www.transport.wa.gov.au/licensing/learn-to-drive-my-first-licence.asp</a:t>
            </a:r>
            <a:r>
              <a:rPr lang="en-AU" dirty="0"/>
              <a:t> </a:t>
            </a:r>
          </a:p>
          <a:p>
            <a:r>
              <a:rPr lang="en-AU" b="1" dirty="0"/>
              <a:t>School Drug Education and Road Aware </a:t>
            </a:r>
            <a:r>
              <a:rPr lang="en-AU" i="1" dirty="0"/>
              <a:t>Let’s Practise </a:t>
            </a:r>
            <a:r>
              <a:rPr lang="en-AU" dirty="0">
                <a:hlinkClick r:id="rId3"/>
              </a:rPr>
              <a:t>https://www.sdera.wa.edu.au/programs/keysfor-life/keys-for-life-teacher-resources/</a:t>
            </a:r>
            <a:r>
              <a:rPr lang="en-AU" dirty="0"/>
              <a:t> </a:t>
            </a:r>
          </a:p>
          <a:p>
            <a:r>
              <a:rPr lang="en-AU" b="1" dirty="0"/>
              <a:t>Department of Transport </a:t>
            </a:r>
            <a:r>
              <a:rPr lang="en-AU" dirty="0"/>
              <a:t>Road rules theory test quiz </a:t>
            </a:r>
            <a:r>
              <a:rPr lang="en-AU" dirty="0">
                <a:hlinkClick r:id="rId4"/>
              </a:rPr>
              <a:t>https://www.transport.wa.gov.au/licensing/road-rules-theory-testquiz.asp</a:t>
            </a:r>
            <a:r>
              <a:rPr lang="en-AU" dirty="0"/>
              <a:t>   </a:t>
            </a:r>
          </a:p>
        </p:txBody>
      </p:sp>
    </p:spTree>
    <p:extLst>
      <p:ext uri="{BB962C8B-B14F-4D97-AF65-F5344CB8AC3E}">
        <p14:creationId xmlns:p14="http://schemas.microsoft.com/office/powerpoint/2010/main" val="29325179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70C0"/>
                </a:solidFill>
              </a:rPr>
              <a:t>For Teachers / Agencies only: Website links from resource</a:t>
            </a:r>
          </a:p>
        </p:txBody>
      </p:sp>
      <p:sp>
        <p:nvSpPr>
          <p:cNvPr id="3" name="Content Placeholder 2"/>
          <p:cNvSpPr>
            <a:spLocks noGrp="1"/>
          </p:cNvSpPr>
          <p:nvPr>
            <p:ph idx="1"/>
          </p:nvPr>
        </p:nvSpPr>
        <p:spPr/>
        <p:txBody>
          <a:bodyPr/>
          <a:lstStyle/>
          <a:p>
            <a:pPr marL="0" indent="0">
              <a:buNone/>
            </a:pPr>
            <a:r>
              <a:rPr lang="en-AU" dirty="0"/>
              <a:t>From the Keys 4 Life teacher resource 2020 edition 7 Lesson 5</a:t>
            </a:r>
          </a:p>
          <a:p>
            <a:pPr>
              <a:buClr>
                <a:schemeClr val="accent1"/>
              </a:buClr>
            </a:pPr>
            <a:r>
              <a:rPr lang="en-AU" dirty="0"/>
              <a:t>Students practise test questions with a parent or adult family member, using the eleven online sample quizzes at </a:t>
            </a:r>
            <a:r>
              <a:rPr lang="en-AU" dirty="0">
                <a:hlinkClick r:id="rId2"/>
              </a:rPr>
              <a:t>https://www.transport.wa.gov.au/licensing/road-rules-theory-test-quiz.asp</a:t>
            </a:r>
            <a:endParaRPr lang="en-AU" dirty="0"/>
          </a:p>
          <a:p>
            <a:pPr>
              <a:buClr>
                <a:schemeClr val="accent1"/>
              </a:buClr>
            </a:pPr>
            <a:endParaRPr lang="en-AU" dirty="0"/>
          </a:p>
          <a:p>
            <a:pPr>
              <a:buClr>
                <a:schemeClr val="accent1"/>
              </a:buClr>
            </a:pPr>
            <a:r>
              <a:rPr lang="en-AU" dirty="0"/>
              <a:t>Your Secure Identity (</a:t>
            </a:r>
            <a:r>
              <a:rPr lang="en-AU" dirty="0">
                <a:hlinkClick r:id="rId3"/>
              </a:rPr>
              <a:t>https://www.transport.wa.gov.au/licensing/proof-of-identity.asp</a:t>
            </a:r>
            <a:r>
              <a:rPr lang="en-AU" dirty="0"/>
              <a:t>)  describes the five (5) forms of identity required for the application process, of which:</a:t>
            </a:r>
          </a:p>
          <a:p>
            <a:pPr>
              <a:buClr>
                <a:schemeClr val="accent1"/>
              </a:buClr>
            </a:pPr>
            <a:endParaRPr lang="en-AU" dirty="0"/>
          </a:p>
          <a:p>
            <a:pPr>
              <a:buClr>
                <a:schemeClr val="accent1"/>
              </a:buClr>
            </a:pPr>
            <a:r>
              <a:rPr lang="en-AU" dirty="0"/>
              <a:t>FIND OUT MORE Department of Transport Road rules theory test quiz </a:t>
            </a:r>
            <a:r>
              <a:rPr lang="en-AU" dirty="0">
                <a:hlinkClick r:id="rId2"/>
              </a:rPr>
              <a:t>https://www.transport.wa.gov.au/licensing/road-rules-theory-test-quiz.asp</a:t>
            </a:r>
            <a:r>
              <a:rPr lang="en-AU" dirty="0"/>
              <a:t>  </a:t>
            </a:r>
          </a:p>
          <a:p>
            <a:endParaRPr lang="en-AU" dirty="0"/>
          </a:p>
        </p:txBody>
      </p:sp>
    </p:spTree>
    <p:extLst>
      <p:ext uri="{BB962C8B-B14F-4D97-AF65-F5344CB8AC3E}">
        <p14:creationId xmlns:p14="http://schemas.microsoft.com/office/powerpoint/2010/main" val="12859446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9450" y="844864"/>
            <a:ext cx="3573616" cy="4463889"/>
          </a:xfrm>
        </p:spPr>
        <p:txBody>
          <a:bodyPr anchor="ctr">
            <a:normAutofit/>
          </a:bodyPr>
          <a:lstStyle/>
          <a:p>
            <a:pPr algn="ctr"/>
            <a:r>
              <a:rPr lang="en-AU" sz="3200" dirty="0">
                <a:solidFill>
                  <a:schemeClr val="tx1"/>
                </a:solidFill>
                <a:cs typeface="Arial" panose="020B0604020202020204" pitchFamily="34" charset="0"/>
              </a:rPr>
              <a:t>Activity 8.1</a:t>
            </a:r>
            <a:br>
              <a:rPr lang="en-AU" sz="3200" dirty="0">
                <a:solidFill>
                  <a:schemeClr val="tx1"/>
                </a:solidFill>
                <a:cs typeface="Arial" panose="020B0604020202020204" pitchFamily="34" charset="0"/>
              </a:rPr>
            </a:br>
            <a:r>
              <a:rPr lang="en-AU" b="1" dirty="0">
                <a:solidFill>
                  <a:schemeClr val="tx1"/>
                </a:solidFill>
                <a:cs typeface="Arial" panose="020B0604020202020204" pitchFamily="34" charset="0"/>
              </a:rPr>
              <a:t>Why Practice?</a:t>
            </a:r>
            <a:br>
              <a:rPr lang="en-AU" b="1" dirty="0">
                <a:solidFill>
                  <a:schemeClr val="tx1"/>
                </a:solidFill>
                <a:cs typeface="Arial" panose="020B0604020202020204" pitchFamily="34" charset="0"/>
              </a:rPr>
            </a:br>
            <a:endParaRPr lang="en-AU" dirty="0">
              <a:cs typeface="Arial" panose="020B060402020202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690" y="5328175"/>
            <a:ext cx="825124" cy="704068"/>
          </a:xfrm>
          <a:prstGeom prst="rect">
            <a:avLst/>
          </a:prstGeom>
        </p:spPr>
      </p:pic>
      <p:sp>
        <p:nvSpPr>
          <p:cNvPr id="11" name="Rounded Rectangle 10"/>
          <p:cNvSpPr/>
          <p:nvPr/>
        </p:nvSpPr>
        <p:spPr>
          <a:xfrm>
            <a:off x="3973066" y="1492875"/>
            <a:ext cx="6264000" cy="1692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466850">
              <a:lnSpc>
                <a:spcPct val="90000"/>
              </a:lnSpc>
              <a:spcBef>
                <a:spcPct val="0"/>
              </a:spcBef>
              <a:spcAft>
                <a:spcPct val="35000"/>
              </a:spcAft>
            </a:pPr>
            <a:r>
              <a:rPr lang="en-AU" sz="3300" b="1" dirty="0">
                <a:solidFill>
                  <a:schemeClr val="tx1"/>
                </a:solidFill>
              </a:rPr>
              <a:t>Learning intention</a:t>
            </a:r>
            <a:endParaRPr lang="en-US" sz="3300" dirty="0">
              <a:solidFill>
                <a:schemeClr val="tx1"/>
              </a:solidFill>
            </a:endParaRPr>
          </a:p>
        </p:txBody>
      </p:sp>
      <p:sp>
        <p:nvSpPr>
          <p:cNvPr id="13" name="Rounded Rectangle 12"/>
          <p:cNvSpPr/>
          <p:nvPr/>
        </p:nvSpPr>
        <p:spPr>
          <a:xfrm>
            <a:off x="3973066" y="3332685"/>
            <a:ext cx="6264000" cy="1692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466850">
              <a:lnSpc>
                <a:spcPct val="90000"/>
              </a:lnSpc>
              <a:spcBef>
                <a:spcPct val="0"/>
              </a:spcBef>
              <a:spcAft>
                <a:spcPct val="35000"/>
              </a:spcAft>
            </a:pPr>
            <a:r>
              <a:rPr lang="en-AU" sz="3300" b="1" dirty="0">
                <a:solidFill>
                  <a:schemeClr val="tx1"/>
                </a:solidFill>
              </a:rPr>
              <a:t>List and explain preferred driver supervisor characteristics.</a:t>
            </a:r>
            <a:endParaRPr lang="en-US" sz="3300" b="1" dirty="0">
              <a:solidFill>
                <a:schemeClr val="tx1"/>
              </a:solidFill>
            </a:endParaRPr>
          </a:p>
        </p:txBody>
      </p:sp>
      <p:sp>
        <p:nvSpPr>
          <p:cNvPr id="7" name="TextBox 6"/>
          <p:cNvSpPr txBox="1"/>
          <p:nvPr/>
        </p:nvSpPr>
        <p:spPr>
          <a:xfrm>
            <a:off x="994505" y="6180462"/>
            <a:ext cx="4280452" cy="369332"/>
          </a:xfrm>
          <a:prstGeom prst="rect">
            <a:avLst/>
          </a:prstGeom>
          <a:noFill/>
        </p:spPr>
        <p:txBody>
          <a:bodyPr wrap="square" rtlCol="0">
            <a:spAutoFit/>
          </a:bodyPr>
          <a:lstStyle/>
          <a:p>
            <a:endParaRPr lang="en-AU" dirty="0">
              <a:solidFill>
                <a:srgbClr val="0070C0"/>
              </a:solidFill>
            </a:endParaRPr>
          </a:p>
        </p:txBody>
      </p:sp>
      <p:sp>
        <p:nvSpPr>
          <p:cNvPr id="3" name="TextBox 2"/>
          <p:cNvSpPr txBox="1"/>
          <p:nvPr/>
        </p:nvSpPr>
        <p:spPr>
          <a:xfrm>
            <a:off x="2144889" y="6299200"/>
            <a:ext cx="6220178" cy="369332"/>
          </a:xfrm>
          <a:prstGeom prst="rect">
            <a:avLst/>
          </a:prstGeom>
          <a:noFill/>
        </p:spPr>
        <p:txBody>
          <a:bodyPr wrap="square" rtlCol="0">
            <a:spAutoFit/>
          </a:bodyPr>
          <a:lstStyle/>
          <a:p>
            <a:r>
              <a:rPr lang="en-AU" dirty="0" smtClean="0">
                <a:hlinkClick r:id="rId4"/>
              </a:rPr>
              <a:t>Road Safety Commission- Closer to home (0.30mins)</a:t>
            </a:r>
            <a:endParaRPr lang="en-AU" dirty="0"/>
          </a:p>
        </p:txBody>
      </p:sp>
    </p:spTree>
    <p:extLst>
      <p:ext uri="{BB962C8B-B14F-4D97-AF65-F5344CB8AC3E}">
        <p14:creationId xmlns:p14="http://schemas.microsoft.com/office/powerpoint/2010/main" val="24921001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70C0"/>
                </a:solidFill>
              </a:rPr>
              <a:t>For Teachers / Agencies only- Quick links</a:t>
            </a:r>
            <a:endParaRPr lang="en-AU" dirty="0"/>
          </a:p>
        </p:txBody>
      </p:sp>
      <p:sp>
        <p:nvSpPr>
          <p:cNvPr id="3" name="Content Placeholder 2"/>
          <p:cNvSpPr>
            <a:spLocks noGrp="1"/>
          </p:cNvSpPr>
          <p:nvPr>
            <p:ph idx="1"/>
          </p:nvPr>
        </p:nvSpPr>
        <p:spPr/>
        <p:txBody>
          <a:bodyPr/>
          <a:lstStyle/>
          <a:p>
            <a:r>
              <a:rPr lang="en-AU" dirty="0"/>
              <a:t>Teachers register for the Portal by creating an access account at </a:t>
            </a:r>
            <a:r>
              <a:rPr lang="en-AU" dirty="0" smtClean="0">
                <a:hlinkClick r:id="rId3"/>
              </a:rPr>
              <a:t>https</a:t>
            </a:r>
            <a:r>
              <a:rPr lang="en-AU" dirty="0">
                <a:hlinkClick r:id="rId3"/>
              </a:rPr>
              <a:t>://keys4life.ziparchive.com.au</a:t>
            </a:r>
            <a:r>
              <a:rPr lang="en-AU" dirty="0" smtClean="0">
                <a:hlinkClick r:id="rId3"/>
              </a:rPr>
              <a:t>/</a:t>
            </a:r>
            <a:r>
              <a:rPr lang="en-AU" dirty="0" smtClean="0"/>
              <a:t>.</a:t>
            </a:r>
          </a:p>
          <a:p>
            <a:r>
              <a:rPr lang="en-AU" dirty="0"/>
              <a:t>Have your Keys4Life Access Number ready and use it to log in to: </a:t>
            </a:r>
            <a:r>
              <a:rPr lang="en-AU" dirty="0" smtClean="0">
                <a:hlinkClick r:id="rId4"/>
              </a:rPr>
              <a:t>www.northsidelogistics.com.au</a:t>
            </a:r>
            <a:endParaRPr lang="en-AU" dirty="0" smtClean="0"/>
          </a:p>
          <a:p>
            <a:r>
              <a:rPr lang="en-AU" dirty="0" smtClean="0"/>
              <a:t>The </a:t>
            </a:r>
            <a:r>
              <a:rPr lang="en-AU" dirty="0"/>
              <a:t>Agency order form is available </a:t>
            </a:r>
            <a:r>
              <a:rPr lang="en-AU" dirty="0" smtClean="0"/>
              <a:t>at: </a:t>
            </a:r>
            <a:r>
              <a:rPr lang="en-AU" dirty="0" smtClean="0">
                <a:hlinkClick r:id="rId5"/>
              </a:rPr>
              <a:t>www.sdera.wa.edu.au/programs/keys4life/</a:t>
            </a:r>
            <a:r>
              <a:rPr lang="en-AU" dirty="0" smtClean="0"/>
              <a:t> </a:t>
            </a:r>
            <a:endParaRPr lang="en-AU" dirty="0"/>
          </a:p>
        </p:txBody>
      </p:sp>
    </p:spTree>
    <p:extLst>
      <p:ext uri="{BB962C8B-B14F-4D97-AF65-F5344CB8AC3E}">
        <p14:creationId xmlns:p14="http://schemas.microsoft.com/office/powerpoint/2010/main" val="37650134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1511"/>
          </a:xfrm>
        </p:spPr>
        <p:txBody>
          <a:bodyPr/>
          <a:lstStyle/>
          <a:p>
            <a:r>
              <a:rPr lang="en-AU" dirty="0" smtClean="0">
                <a:solidFill>
                  <a:schemeClr val="tx1"/>
                </a:solidFill>
              </a:rPr>
              <a:t>Reflection… Learning New Skills</a:t>
            </a:r>
            <a:endParaRPr lang="en-AU" dirty="0">
              <a:solidFill>
                <a:schemeClr val="tx1"/>
              </a:solidFill>
            </a:endParaRPr>
          </a:p>
        </p:txBody>
      </p:sp>
      <p:sp>
        <p:nvSpPr>
          <p:cNvPr id="3" name="Content Placeholder 2"/>
          <p:cNvSpPr>
            <a:spLocks noGrp="1"/>
          </p:cNvSpPr>
          <p:nvPr>
            <p:ph idx="1"/>
          </p:nvPr>
        </p:nvSpPr>
        <p:spPr/>
        <p:txBody>
          <a:bodyPr/>
          <a:lstStyle/>
          <a:p>
            <a:pPr marL="0" indent="0">
              <a:buNone/>
            </a:pPr>
            <a:r>
              <a:rPr lang="en-AU" sz="2400" b="1" dirty="0" smtClean="0"/>
              <a:t>Think of a time when you learnt new skills….</a:t>
            </a:r>
          </a:p>
          <a:p>
            <a:r>
              <a:rPr lang="en-AU" sz="2000" dirty="0" smtClean="0"/>
              <a:t>What </a:t>
            </a:r>
            <a:r>
              <a:rPr lang="en-AU" sz="2000" dirty="0"/>
              <a:t>happened when you first </a:t>
            </a:r>
            <a:r>
              <a:rPr lang="en-AU" sz="2000" dirty="0" smtClean="0"/>
              <a:t>started to </a:t>
            </a:r>
            <a:r>
              <a:rPr lang="en-AU" sz="2000" dirty="0"/>
              <a:t>learn the new skills?</a:t>
            </a:r>
          </a:p>
          <a:p>
            <a:r>
              <a:rPr lang="en-AU" sz="2000" dirty="0" smtClean="0"/>
              <a:t>Who </a:t>
            </a:r>
            <a:r>
              <a:rPr lang="en-AU" sz="2000" dirty="0"/>
              <a:t>helped you to learn the skills?</a:t>
            </a:r>
          </a:p>
          <a:p>
            <a:r>
              <a:rPr lang="en-AU" sz="2000" dirty="0" smtClean="0"/>
              <a:t>What </a:t>
            </a:r>
            <a:r>
              <a:rPr lang="en-AU" sz="2000" dirty="0"/>
              <a:t>skills or characteristics did </a:t>
            </a:r>
            <a:r>
              <a:rPr lang="en-AU" sz="2000" dirty="0" smtClean="0"/>
              <a:t>the person </a:t>
            </a:r>
            <a:r>
              <a:rPr lang="en-AU" sz="2000" dirty="0"/>
              <a:t>helping you possess?</a:t>
            </a:r>
          </a:p>
          <a:p>
            <a:r>
              <a:rPr lang="en-AU" sz="2000" dirty="0" smtClean="0"/>
              <a:t>How </a:t>
            </a:r>
            <a:r>
              <a:rPr lang="en-AU" sz="2000" dirty="0"/>
              <a:t>did you improve?</a:t>
            </a:r>
          </a:p>
          <a:p>
            <a:r>
              <a:rPr lang="en-AU" sz="2000" dirty="0" smtClean="0"/>
              <a:t>What </a:t>
            </a:r>
            <a:r>
              <a:rPr lang="en-AU" sz="2000" dirty="0"/>
              <a:t>did you do when you </a:t>
            </a:r>
            <a:r>
              <a:rPr lang="en-AU" sz="2000" dirty="0" smtClean="0"/>
              <a:t>had difficulty </a:t>
            </a:r>
            <a:r>
              <a:rPr lang="en-AU" sz="2000" dirty="0"/>
              <a:t>in mastering the skills?</a:t>
            </a:r>
          </a:p>
        </p:txBody>
      </p:sp>
      <p:graphicFrame>
        <p:nvGraphicFramePr>
          <p:cNvPr id="4" name="Table 3"/>
          <p:cNvGraphicFramePr>
            <a:graphicFrameLocks noGrp="1"/>
          </p:cNvGraphicFramePr>
          <p:nvPr>
            <p:extLst>
              <p:ext uri="{D42A27DB-BD31-4B8C-83A1-F6EECF244321}">
                <p14:modId xmlns:p14="http://schemas.microsoft.com/office/powerpoint/2010/main" val="3596843901"/>
              </p:ext>
            </p:extLst>
          </p:nvPr>
        </p:nvGraphicFramePr>
        <p:xfrm>
          <a:off x="2956277" y="5751280"/>
          <a:ext cx="2575279" cy="809517"/>
        </p:xfrm>
        <a:graphic>
          <a:graphicData uri="http://schemas.openxmlformats.org/drawingml/2006/table">
            <a:tbl>
              <a:tblPr>
                <a:tableStyleId>{5C22544A-7EE6-4342-B048-85BDC9FD1C3A}</a:tableStyleId>
              </a:tblPr>
              <a:tblGrid>
                <a:gridCol w="608897">
                  <a:extLst>
                    <a:ext uri="{9D8B030D-6E8A-4147-A177-3AD203B41FA5}">
                      <a16:colId xmlns:a16="http://schemas.microsoft.com/office/drawing/2014/main" val="2163894952"/>
                    </a:ext>
                  </a:extLst>
                </a:gridCol>
                <a:gridCol w="506684">
                  <a:extLst>
                    <a:ext uri="{9D8B030D-6E8A-4147-A177-3AD203B41FA5}">
                      <a16:colId xmlns:a16="http://schemas.microsoft.com/office/drawing/2014/main" val="4051506066"/>
                    </a:ext>
                  </a:extLst>
                </a:gridCol>
                <a:gridCol w="1459698">
                  <a:extLst>
                    <a:ext uri="{9D8B030D-6E8A-4147-A177-3AD203B41FA5}">
                      <a16:colId xmlns:a16="http://schemas.microsoft.com/office/drawing/2014/main" val="951304928"/>
                    </a:ext>
                  </a:extLst>
                </a:gridCol>
              </a:tblGrid>
              <a:tr h="809517">
                <a:tc>
                  <a:txBody>
                    <a:bodyPr/>
                    <a:lstStyle/>
                    <a:p>
                      <a:endParaRPr lang="en-AU" dirty="0"/>
                    </a:p>
                  </a:txBody>
                  <a:tcPr marL="68580" marR="68580" marT="0" marB="0"/>
                </a:tc>
                <a:tc>
                  <a:txBody>
                    <a:bodyPr/>
                    <a:lstStyle/>
                    <a:p>
                      <a:endParaRPr lang="en-AU"/>
                    </a:p>
                  </a:txBody>
                  <a:tcPr marL="68580" marR="68580" marT="0" marB="0"/>
                </a:tc>
                <a:tc>
                  <a:txBody>
                    <a:bodyPr/>
                    <a:lstStyle/>
                    <a:p>
                      <a:endParaRPr lang="en-AU" dirty="0"/>
                    </a:p>
                  </a:txBody>
                  <a:tcPr marL="68580" marR="68580" marT="0" marB="0"/>
                </a:tc>
                <a:extLst>
                  <a:ext uri="{0D108BD9-81ED-4DB2-BD59-A6C34878D82A}">
                    <a16:rowId xmlns:a16="http://schemas.microsoft.com/office/drawing/2014/main" val="3343580592"/>
                  </a:ext>
                </a:extLst>
              </a:tr>
            </a:tbl>
          </a:graphicData>
        </a:graphic>
      </p:graphicFrame>
      <p:pic>
        <p:nvPicPr>
          <p:cNvPr id="204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6278" y="4941764"/>
            <a:ext cx="2575278" cy="1619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97934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201" y="273190"/>
            <a:ext cx="8596668" cy="1320800"/>
          </a:xfrm>
        </p:spPr>
        <p:txBody>
          <a:bodyPr/>
          <a:lstStyle/>
          <a:p>
            <a:r>
              <a:rPr lang="en-AU" dirty="0" smtClean="0">
                <a:solidFill>
                  <a:schemeClr val="tx1"/>
                </a:solidFill>
              </a:rPr>
              <a:t>Graffiti Talk </a:t>
            </a:r>
            <a:endParaRPr lang="en-AU" dirty="0">
              <a:solidFill>
                <a:schemeClr val="tx1"/>
              </a:solidFill>
            </a:endParaRPr>
          </a:p>
        </p:txBody>
      </p:sp>
      <p:pic>
        <p:nvPicPr>
          <p:cNvPr id="4" name="Picture 3"/>
          <p:cNvPicPr>
            <a:picLocks noChangeAspect="1"/>
          </p:cNvPicPr>
          <p:nvPr/>
        </p:nvPicPr>
        <p:blipFill rotWithShape="1">
          <a:blip r:embed="rId3"/>
          <a:srcRect t="32595" b="33288"/>
          <a:stretch/>
        </p:blipFill>
        <p:spPr>
          <a:xfrm>
            <a:off x="6222802" y="441395"/>
            <a:ext cx="4680000" cy="2707494"/>
          </a:xfrm>
          <a:prstGeom prst="rect">
            <a:avLst/>
          </a:prstGeom>
        </p:spPr>
      </p:pic>
      <p:pic>
        <p:nvPicPr>
          <p:cNvPr id="5" name="Picture 4"/>
          <p:cNvPicPr>
            <a:picLocks noChangeAspect="1"/>
          </p:cNvPicPr>
          <p:nvPr/>
        </p:nvPicPr>
        <p:blipFill rotWithShape="1">
          <a:blip r:embed="rId3"/>
          <a:srcRect b="67043"/>
          <a:stretch/>
        </p:blipFill>
        <p:spPr>
          <a:xfrm>
            <a:off x="790223" y="1270000"/>
            <a:ext cx="4680000" cy="2615404"/>
          </a:xfrm>
          <a:prstGeom prst="rect">
            <a:avLst/>
          </a:prstGeom>
        </p:spPr>
      </p:pic>
      <p:pic>
        <p:nvPicPr>
          <p:cNvPr id="6" name="Picture 5"/>
          <p:cNvPicPr>
            <a:picLocks noChangeAspect="1"/>
          </p:cNvPicPr>
          <p:nvPr/>
        </p:nvPicPr>
        <p:blipFill rotWithShape="1">
          <a:blip r:embed="rId3"/>
          <a:srcRect t="66183"/>
          <a:stretch/>
        </p:blipFill>
        <p:spPr>
          <a:xfrm>
            <a:off x="790223" y="3885404"/>
            <a:ext cx="4680000" cy="2683677"/>
          </a:xfrm>
          <a:prstGeom prst="rect">
            <a:avLst/>
          </a:prstGeom>
        </p:spPr>
      </p:pic>
      <p:pic>
        <p:nvPicPr>
          <p:cNvPr id="7" name="Picture 6"/>
          <p:cNvPicPr>
            <a:picLocks noChangeAspect="1"/>
          </p:cNvPicPr>
          <p:nvPr/>
        </p:nvPicPr>
        <p:blipFill>
          <a:blip r:embed="rId4"/>
          <a:stretch>
            <a:fillRect/>
          </a:stretch>
        </p:blipFill>
        <p:spPr>
          <a:xfrm>
            <a:off x="6222802" y="3317094"/>
            <a:ext cx="4680000" cy="3486095"/>
          </a:xfrm>
          <a:prstGeom prst="rect">
            <a:avLst/>
          </a:prstGeom>
        </p:spPr>
      </p:pic>
    </p:spTree>
    <p:extLst>
      <p:ext uri="{BB962C8B-B14F-4D97-AF65-F5344CB8AC3E}">
        <p14:creationId xmlns:p14="http://schemas.microsoft.com/office/powerpoint/2010/main" val="1292901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1000" fill="hold"/>
                                        <p:tgtEl>
                                          <p:spTgt spid="4"/>
                                        </p:tgtEl>
                                        <p:attrNameLst>
                                          <p:attrName>ppt_w</p:attrName>
                                        </p:attrNameLst>
                                      </p:cBhvr>
                                      <p:tavLst>
                                        <p:tav tm="0">
                                          <p:val>
                                            <p:fltVal val="0"/>
                                          </p:val>
                                        </p:tav>
                                        <p:tav tm="100000">
                                          <p:val>
                                            <p:strVal val="#ppt_w"/>
                                          </p:val>
                                        </p:tav>
                                      </p:tavLst>
                                    </p:anim>
                                    <p:anim calcmode="lin" valueType="num">
                                      <p:cBhvr>
                                        <p:cTn id="16" dur="1000" fill="hold"/>
                                        <p:tgtEl>
                                          <p:spTgt spid="4"/>
                                        </p:tgtEl>
                                        <p:attrNameLst>
                                          <p:attrName>ppt_h</p:attrName>
                                        </p:attrNameLst>
                                      </p:cBhvr>
                                      <p:tavLst>
                                        <p:tav tm="0">
                                          <p:val>
                                            <p:fltVal val="0"/>
                                          </p:val>
                                        </p:tav>
                                        <p:tav tm="100000">
                                          <p:val>
                                            <p:strVal val="#ppt_h"/>
                                          </p:val>
                                        </p:tav>
                                      </p:tavLst>
                                    </p:anim>
                                    <p:anim calcmode="lin" valueType="num">
                                      <p:cBhvr>
                                        <p:cTn id="17" dur="1000" fill="hold"/>
                                        <p:tgtEl>
                                          <p:spTgt spid="4"/>
                                        </p:tgtEl>
                                        <p:attrNameLst>
                                          <p:attrName>style.rotation</p:attrName>
                                        </p:attrNameLst>
                                      </p:cBhvr>
                                      <p:tavLst>
                                        <p:tav tm="0">
                                          <p:val>
                                            <p:fltVal val="90"/>
                                          </p:val>
                                        </p:tav>
                                        <p:tav tm="100000">
                                          <p:val>
                                            <p:fltVal val="0"/>
                                          </p:val>
                                        </p:tav>
                                      </p:tavLst>
                                    </p:anim>
                                    <p:animEffect transition="in" filter="fade">
                                      <p:cBhvr>
                                        <p:cTn id="18" dur="10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1000" fill="hold"/>
                                        <p:tgtEl>
                                          <p:spTgt spid="6"/>
                                        </p:tgtEl>
                                        <p:attrNameLst>
                                          <p:attrName>ppt_w</p:attrName>
                                        </p:attrNameLst>
                                      </p:cBhvr>
                                      <p:tavLst>
                                        <p:tav tm="0">
                                          <p:val>
                                            <p:fltVal val="0"/>
                                          </p:val>
                                        </p:tav>
                                        <p:tav tm="100000">
                                          <p:val>
                                            <p:strVal val="#ppt_w"/>
                                          </p:val>
                                        </p:tav>
                                      </p:tavLst>
                                    </p:anim>
                                    <p:anim calcmode="lin" valueType="num">
                                      <p:cBhvr>
                                        <p:cTn id="24" dur="1000" fill="hold"/>
                                        <p:tgtEl>
                                          <p:spTgt spid="6"/>
                                        </p:tgtEl>
                                        <p:attrNameLst>
                                          <p:attrName>ppt_h</p:attrName>
                                        </p:attrNameLst>
                                      </p:cBhvr>
                                      <p:tavLst>
                                        <p:tav tm="0">
                                          <p:val>
                                            <p:fltVal val="0"/>
                                          </p:val>
                                        </p:tav>
                                        <p:tav tm="100000">
                                          <p:val>
                                            <p:strVal val="#ppt_h"/>
                                          </p:val>
                                        </p:tav>
                                      </p:tavLst>
                                    </p:anim>
                                    <p:anim calcmode="lin" valueType="num">
                                      <p:cBhvr>
                                        <p:cTn id="25" dur="1000" fill="hold"/>
                                        <p:tgtEl>
                                          <p:spTgt spid="6"/>
                                        </p:tgtEl>
                                        <p:attrNameLst>
                                          <p:attrName>style.rotation</p:attrName>
                                        </p:attrNameLst>
                                      </p:cBhvr>
                                      <p:tavLst>
                                        <p:tav tm="0">
                                          <p:val>
                                            <p:fltVal val="90"/>
                                          </p:val>
                                        </p:tav>
                                        <p:tav tm="100000">
                                          <p:val>
                                            <p:fltVal val="0"/>
                                          </p:val>
                                        </p:tav>
                                      </p:tavLst>
                                    </p:anim>
                                    <p:animEffect transition="in" filter="fade">
                                      <p:cBhvr>
                                        <p:cTn id="26" dur="10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1000" fill="hold"/>
                                        <p:tgtEl>
                                          <p:spTgt spid="7"/>
                                        </p:tgtEl>
                                        <p:attrNameLst>
                                          <p:attrName>ppt_w</p:attrName>
                                        </p:attrNameLst>
                                      </p:cBhvr>
                                      <p:tavLst>
                                        <p:tav tm="0">
                                          <p:val>
                                            <p:fltVal val="0"/>
                                          </p:val>
                                        </p:tav>
                                        <p:tav tm="100000">
                                          <p:val>
                                            <p:strVal val="#ppt_w"/>
                                          </p:val>
                                        </p:tav>
                                      </p:tavLst>
                                    </p:anim>
                                    <p:anim calcmode="lin" valueType="num">
                                      <p:cBhvr>
                                        <p:cTn id="32" dur="1000" fill="hold"/>
                                        <p:tgtEl>
                                          <p:spTgt spid="7"/>
                                        </p:tgtEl>
                                        <p:attrNameLst>
                                          <p:attrName>ppt_h</p:attrName>
                                        </p:attrNameLst>
                                      </p:cBhvr>
                                      <p:tavLst>
                                        <p:tav tm="0">
                                          <p:val>
                                            <p:fltVal val="0"/>
                                          </p:val>
                                        </p:tav>
                                        <p:tav tm="100000">
                                          <p:val>
                                            <p:strVal val="#ppt_h"/>
                                          </p:val>
                                        </p:tav>
                                      </p:tavLst>
                                    </p:anim>
                                    <p:anim calcmode="lin" valueType="num">
                                      <p:cBhvr>
                                        <p:cTn id="33" dur="1000" fill="hold"/>
                                        <p:tgtEl>
                                          <p:spTgt spid="7"/>
                                        </p:tgtEl>
                                        <p:attrNameLst>
                                          <p:attrName>style.rotation</p:attrName>
                                        </p:attrNameLst>
                                      </p:cBhvr>
                                      <p:tavLst>
                                        <p:tav tm="0">
                                          <p:val>
                                            <p:fltVal val="90"/>
                                          </p:val>
                                        </p:tav>
                                        <p:tav tm="100000">
                                          <p:val>
                                            <p:fltVal val="0"/>
                                          </p:val>
                                        </p:tav>
                                      </p:tavLst>
                                    </p:anim>
                                    <p:animEffect transition="in" filter="fade">
                                      <p:cBhvr>
                                        <p:cTn id="34"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78933"/>
          </a:xfrm>
        </p:spPr>
        <p:txBody>
          <a:bodyPr>
            <a:normAutofit/>
          </a:bodyPr>
          <a:lstStyle/>
          <a:p>
            <a:r>
              <a:rPr lang="en-AU" dirty="0" smtClean="0">
                <a:solidFill>
                  <a:schemeClr val="tx1"/>
                </a:solidFill>
              </a:rPr>
              <a:t>What a Supervisor Needs </a:t>
            </a:r>
            <a:endParaRPr lang="en-AU" dirty="0">
              <a:solidFill>
                <a:schemeClr val="tx1"/>
              </a:solidFill>
            </a:endParaRPr>
          </a:p>
        </p:txBody>
      </p:sp>
      <p:sp>
        <p:nvSpPr>
          <p:cNvPr id="3" name="Content Placeholder 2"/>
          <p:cNvSpPr>
            <a:spLocks noGrp="1"/>
          </p:cNvSpPr>
          <p:nvPr>
            <p:ph idx="1"/>
          </p:nvPr>
        </p:nvSpPr>
        <p:spPr>
          <a:xfrm>
            <a:off x="790223" y="1562278"/>
            <a:ext cx="8596668" cy="3880773"/>
          </a:xfrm>
        </p:spPr>
        <p:txBody>
          <a:bodyPr>
            <a:normAutofit fontScale="92500" lnSpcReduction="10000"/>
          </a:bodyPr>
          <a:lstStyle/>
          <a:p>
            <a:r>
              <a:rPr lang="en-AU" dirty="0" smtClean="0"/>
              <a:t>a </a:t>
            </a:r>
            <a:r>
              <a:rPr lang="en-AU" dirty="0"/>
              <a:t>person who holds an instructors licence </a:t>
            </a:r>
            <a:endParaRPr lang="en-AU" dirty="0" smtClean="0"/>
          </a:p>
          <a:p>
            <a:r>
              <a:rPr lang="en-AU" dirty="0" smtClean="0"/>
              <a:t>or </a:t>
            </a:r>
            <a:r>
              <a:rPr lang="en-AU" dirty="0"/>
              <a:t>a person who is an instructor in a youth driver education course conducted or supervised by a body authorised by the Department of Transport for that purpose; </a:t>
            </a:r>
            <a:endParaRPr lang="en-AU" dirty="0" smtClean="0"/>
          </a:p>
          <a:p>
            <a:r>
              <a:rPr lang="en-AU" dirty="0" smtClean="0"/>
              <a:t>or </a:t>
            </a:r>
            <a:r>
              <a:rPr lang="en-AU" dirty="0"/>
              <a:t>a person who is authorised (licensed driver) to perform any driving of a kind for which the driving instruction is to be given* and has had that authorisation for a period of, or periods adding up to </a:t>
            </a:r>
            <a:endParaRPr lang="en-AU" dirty="0" smtClean="0"/>
          </a:p>
          <a:p>
            <a:pPr marL="0" indent="0">
              <a:buNone/>
            </a:pPr>
            <a:r>
              <a:rPr lang="en-AU" dirty="0" smtClean="0"/>
              <a:t>		(</a:t>
            </a:r>
            <a:r>
              <a:rPr lang="en-AU" dirty="0" err="1"/>
              <a:t>i</a:t>
            </a:r>
            <a:r>
              <a:rPr lang="en-AU" dirty="0"/>
              <a:t>) </a:t>
            </a:r>
            <a:r>
              <a:rPr lang="en-AU" dirty="0" smtClean="0"/>
              <a:t>at </a:t>
            </a:r>
            <a:r>
              <a:rPr lang="en-AU" dirty="0"/>
              <a:t>least 2 years, in the case of driving of a moped; </a:t>
            </a:r>
            <a:endParaRPr lang="en-AU" dirty="0" smtClean="0"/>
          </a:p>
          <a:p>
            <a:pPr marL="0" indent="0">
              <a:buNone/>
            </a:pPr>
            <a:r>
              <a:rPr lang="en-AU" dirty="0" smtClean="0"/>
              <a:t>	or </a:t>
            </a:r>
          </a:p>
          <a:p>
            <a:pPr marL="0" indent="0">
              <a:buNone/>
            </a:pPr>
            <a:r>
              <a:rPr lang="en-AU" dirty="0" smtClean="0"/>
              <a:t>		(</a:t>
            </a:r>
            <a:r>
              <a:rPr lang="en-AU" dirty="0"/>
              <a:t>ii) </a:t>
            </a:r>
            <a:r>
              <a:rPr lang="en-AU" dirty="0" smtClean="0"/>
              <a:t>at </a:t>
            </a:r>
            <a:r>
              <a:rPr lang="en-AU" dirty="0"/>
              <a:t>least 4 years, in any other case. </a:t>
            </a:r>
            <a:endParaRPr lang="en-AU" dirty="0" smtClean="0"/>
          </a:p>
          <a:p>
            <a:r>
              <a:rPr lang="en-AU" dirty="0" smtClean="0"/>
              <a:t>*</a:t>
            </a:r>
            <a:r>
              <a:rPr lang="en-AU" dirty="0"/>
              <a:t>This means that a person who is authorised to drive a ‘C’ class vehicle with an ‘A’ condition (automatic vehicle) cannot supervise a learner driver in a manual vehicle. </a:t>
            </a:r>
          </a:p>
        </p:txBody>
      </p:sp>
      <p:sp>
        <p:nvSpPr>
          <p:cNvPr id="4" name="Title 1"/>
          <p:cNvSpPr txBox="1">
            <a:spLocks/>
          </p:cNvSpPr>
          <p:nvPr/>
        </p:nvSpPr>
        <p:spPr>
          <a:xfrm>
            <a:off x="1044223" y="5616796"/>
            <a:ext cx="8596668" cy="77893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AU" dirty="0" smtClean="0">
                <a:solidFill>
                  <a:schemeClr val="tx1"/>
                </a:solidFill>
              </a:rPr>
              <a:t>What qualities do they need?  </a:t>
            </a:r>
            <a:endParaRPr lang="en-AU" dirty="0">
              <a:solidFill>
                <a:schemeClr val="tx1"/>
              </a:solidFill>
            </a:endParaRPr>
          </a:p>
        </p:txBody>
      </p:sp>
    </p:spTree>
    <p:extLst>
      <p:ext uri="{BB962C8B-B14F-4D97-AF65-F5344CB8AC3E}">
        <p14:creationId xmlns:p14="http://schemas.microsoft.com/office/powerpoint/2010/main" val="1665757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tx1"/>
                </a:solidFill>
              </a:rPr>
              <a:t>Fist of Five- </a:t>
            </a:r>
            <a:r>
              <a:rPr lang="en-AU" dirty="0">
                <a:solidFill>
                  <a:schemeClr val="tx1"/>
                </a:solidFill>
              </a:rPr>
              <a:t>Who could supervise you?</a:t>
            </a:r>
            <a:br>
              <a:rPr lang="en-AU" dirty="0">
                <a:solidFill>
                  <a:schemeClr val="tx1"/>
                </a:solidFill>
              </a:rPr>
            </a:br>
            <a:endParaRPr lang="en-AU" dirty="0"/>
          </a:p>
        </p:txBody>
      </p:sp>
      <p:sp>
        <p:nvSpPr>
          <p:cNvPr id="3" name="Content Placeholder 2"/>
          <p:cNvSpPr>
            <a:spLocks noGrp="1"/>
          </p:cNvSpPr>
          <p:nvPr>
            <p:ph idx="1"/>
          </p:nvPr>
        </p:nvSpPr>
        <p:spPr>
          <a:xfrm>
            <a:off x="835378" y="1591733"/>
            <a:ext cx="8438624" cy="4449629"/>
          </a:xfrm>
        </p:spPr>
        <p:txBody>
          <a:bodyPr>
            <a:normAutofit/>
          </a:bodyPr>
          <a:lstStyle/>
          <a:p>
            <a:pPr marL="0" indent="0">
              <a:buNone/>
            </a:pPr>
            <a:r>
              <a:rPr lang="en-AU" sz="2000" dirty="0" smtClean="0">
                <a:solidFill>
                  <a:schemeClr val="tx1"/>
                </a:solidFill>
              </a:rPr>
              <a:t>Include- </a:t>
            </a:r>
          </a:p>
          <a:p>
            <a:r>
              <a:rPr lang="en-AU" sz="2000" dirty="0" smtClean="0">
                <a:solidFill>
                  <a:schemeClr val="tx1"/>
                </a:solidFill>
              </a:rPr>
              <a:t>one agency/organisation/business</a:t>
            </a:r>
          </a:p>
          <a:p>
            <a:r>
              <a:rPr lang="en-AU" sz="2000" dirty="0" smtClean="0">
                <a:solidFill>
                  <a:schemeClr val="tx1"/>
                </a:solidFill>
              </a:rPr>
              <a:t>at least </a:t>
            </a:r>
            <a:r>
              <a:rPr lang="en-AU" sz="2000" dirty="0">
                <a:solidFill>
                  <a:schemeClr val="tx1"/>
                </a:solidFill>
              </a:rPr>
              <a:t>one non family member</a:t>
            </a:r>
          </a:p>
          <a:p>
            <a:r>
              <a:rPr lang="en-AU" sz="2000" dirty="0" smtClean="0">
                <a:solidFill>
                  <a:schemeClr val="tx1"/>
                </a:solidFill>
              </a:rPr>
              <a:t>one or more family member/s</a:t>
            </a:r>
          </a:p>
          <a:p>
            <a:endParaRPr lang="en-AU" sz="2000" dirty="0" smtClean="0">
              <a:solidFill>
                <a:schemeClr val="tx1"/>
              </a:solidFill>
            </a:endParaRPr>
          </a:p>
          <a:p>
            <a:endParaRPr lang="en-AU" sz="2000" dirty="0" smtClean="0">
              <a:solidFill>
                <a:schemeClr val="tx1"/>
              </a:solidFill>
            </a:endParaRPr>
          </a:p>
          <a:p>
            <a:endParaRPr lang="en-AU" sz="2000" dirty="0" smtClean="0">
              <a:solidFill>
                <a:schemeClr val="tx1"/>
              </a:solidFill>
            </a:endParaRPr>
          </a:p>
          <a:p>
            <a:pPr marL="0" indent="0">
              <a:buNone/>
            </a:pPr>
            <a:endParaRPr lang="en-AU" sz="2000" dirty="0">
              <a:solidFill>
                <a:schemeClr val="tx1"/>
              </a:solidFill>
            </a:endParaRPr>
          </a:p>
          <a:p>
            <a:endParaRPr lang="en-AU" sz="2000" dirty="0">
              <a:solidFill>
                <a:schemeClr val="tx1"/>
              </a:solidFill>
            </a:endParaRPr>
          </a:p>
        </p:txBody>
      </p:sp>
      <p:pic>
        <p:nvPicPr>
          <p:cNvPr id="4" name="Picture 3" descr="\\E5352S01SV001.ORANGE.SCHOOLS.INTERNAL\fsE5352S01-StaffFolders$\e0344890\Downloads\hand-ga55387874_128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70593" y="3691509"/>
            <a:ext cx="5168194" cy="2349853"/>
          </a:xfrm>
          <a:prstGeom prst="rect">
            <a:avLst/>
          </a:prstGeom>
          <a:noFill/>
          <a:ln>
            <a:noFill/>
          </a:ln>
        </p:spPr>
      </p:pic>
    </p:spTree>
    <p:extLst>
      <p:ext uri="{BB962C8B-B14F-4D97-AF65-F5344CB8AC3E}">
        <p14:creationId xmlns:p14="http://schemas.microsoft.com/office/powerpoint/2010/main" val="19380321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tx1"/>
                </a:solidFill>
              </a:rPr>
              <a:t>Did You Know?</a:t>
            </a:r>
            <a:endParaRPr lang="en-AU" dirty="0">
              <a:solidFill>
                <a:schemeClr val="tx1"/>
              </a:solidFill>
            </a:endParaRPr>
          </a:p>
        </p:txBody>
      </p:sp>
      <p:sp>
        <p:nvSpPr>
          <p:cNvPr id="3" name="Content Placeholder 2"/>
          <p:cNvSpPr>
            <a:spLocks noGrp="1"/>
          </p:cNvSpPr>
          <p:nvPr>
            <p:ph idx="1"/>
          </p:nvPr>
        </p:nvSpPr>
        <p:spPr>
          <a:xfrm>
            <a:off x="824088" y="1365957"/>
            <a:ext cx="9889067" cy="5068710"/>
          </a:xfrm>
        </p:spPr>
        <p:txBody>
          <a:bodyPr>
            <a:normAutofit/>
          </a:bodyPr>
          <a:lstStyle/>
          <a:p>
            <a:pPr marL="0" indent="0">
              <a:buNone/>
            </a:pPr>
            <a:r>
              <a:rPr lang="en-AU" dirty="0" smtClean="0"/>
              <a:t>1</a:t>
            </a:r>
            <a:r>
              <a:rPr lang="en-AU" sz="2000" dirty="0" smtClean="0"/>
              <a:t>. Very </a:t>
            </a:r>
            <a:r>
              <a:rPr lang="en-AU" sz="2000" dirty="0"/>
              <a:t>few crashes happen when a learner </a:t>
            </a:r>
            <a:r>
              <a:rPr lang="en-AU" sz="2000" dirty="0" smtClean="0"/>
              <a:t>driver is </a:t>
            </a:r>
            <a:r>
              <a:rPr lang="en-AU" sz="2000" dirty="0"/>
              <a:t>driving with a supervisor. Your </a:t>
            </a:r>
            <a:r>
              <a:rPr lang="en-AU" sz="2000" dirty="0">
                <a:solidFill>
                  <a:srgbClr val="FF0000"/>
                </a:solidFill>
              </a:rPr>
              <a:t>learner driver </a:t>
            </a:r>
            <a:r>
              <a:rPr lang="en-AU" sz="2000" dirty="0" smtClean="0">
                <a:solidFill>
                  <a:srgbClr val="FF0000"/>
                </a:solidFill>
              </a:rPr>
              <a:t>is safest </a:t>
            </a:r>
            <a:r>
              <a:rPr lang="en-AU" sz="2000" dirty="0">
                <a:solidFill>
                  <a:srgbClr val="FF0000"/>
                </a:solidFill>
              </a:rPr>
              <a:t>while they are being supervised.</a:t>
            </a:r>
          </a:p>
          <a:p>
            <a:pPr marL="0" indent="0">
              <a:buNone/>
            </a:pPr>
            <a:r>
              <a:rPr lang="en-AU" sz="2000" dirty="0"/>
              <a:t>2. Getting </a:t>
            </a:r>
            <a:r>
              <a:rPr lang="en-AU" sz="2000" b="1" dirty="0">
                <a:solidFill>
                  <a:srgbClr val="FF0000"/>
                </a:solidFill>
              </a:rPr>
              <a:t>120 hours of practice </a:t>
            </a:r>
            <a:r>
              <a:rPr lang="en-AU" sz="2000" dirty="0"/>
              <a:t>as a learner </a:t>
            </a:r>
            <a:r>
              <a:rPr lang="en-AU" sz="2000" dirty="0" smtClean="0"/>
              <a:t>driver can </a:t>
            </a:r>
            <a:r>
              <a:rPr lang="en-AU" sz="2000" dirty="0"/>
              <a:t>reduce the crash risk on P plates by </a:t>
            </a:r>
            <a:r>
              <a:rPr lang="en-AU" sz="2000" dirty="0" smtClean="0"/>
              <a:t>about 30</a:t>
            </a:r>
            <a:r>
              <a:rPr lang="en-AU" sz="2000" dirty="0"/>
              <a:t>%.*</a:t>
            </a:r>
          </a:p>
          <a:p>
            <a:pPr marL="0" indent="0">
              <a:buNone/>
            </a:pPr>
            <a:r>
              <a:rPr lang="en-AU" sz="2000" dirty="0"/>
              <a:t>3. For all learner drivers, </a:t>
            </a:r>
            <a:r>
              <a:rPr lang="en-AU" sz="2000" dirty="0">
                <a:solidFill>
                  <a:srgbClr val="FF0000"/>
                </a:solidFill>
              </a:rPr>
              <a:t>the single most </a:t>
            </a:r>
            <a:r>
              <a:rPr lang="en-AU" sz="2000" dirty="0" smtClean="0">
                <a:solidFill>
                  <a:srgbClr val="FF0000"/>
                </a:solidFill>
              </a:rPr>
              <a:t>important protective </a:t>
            </a:r>
            <a:r>
              <a:rPr lang="en-AU" sz="2000" dirty="0">
                <a:solidFill>
                  <a:srgbClr val="FF0000"/>
                </a:solidFill>
              </a:rPr>
              <a:t>factor is the hours of </a:t>
            </a:r>
            <a:r>
              <a:rPr lang="en-AU" sz="2000" dirty="0" smtClean="0">
                <a:solidFill>
                  <a:srgbClr val="FF0000"/>
                </a:solidFill>
              </a:rPr>
              <a:t>supervised </a:t>
            </a:r>
            <a:r>
              <a:rPr lang="en-AU" sz="2000" dirty="0" smtClean="0"/>
              <a:t>driving </a:t>
            </a:r>
            <a:r>
              <a:rPr lang="en-AU" sz="2000" dirty="0"/>
              <a:t>experience they gain in real-world </a:t>
            </a:r>
            <a:r>
              <a:rPr lang="en-AU" sz="2000" dirty="0" smtClean="0"/>
              <a:t>traffic situations </a:t>
            </a:r>
            <a:r>
              <a:rPr lang="en-AU" sz="2000" dirty="0"/>
              <a:t>before driving solo</a:t>
            </a:r>
            <a:r>
              <a:rPr lang="en-AU" sz="2000" dirty="0" smtClean="0"/>
              <a:t>.</a:t>
            </a:r>
            <a:endParaRPr lang="el-GR" sz="2000" dirty="0"/>
          </a:p>
          <a:p>
            <a:pPr marL="0" indent="0">
              <a:buNone/>
            </a:pPr>
            <a:r>
              <a:rPr lang="en-AU" sz="2000" dirty="0"/>
              <a:t>4. P plate drivers, in </a:t>
            </a:r>
            <a:r>
              <a:rPr lang="en-AU" sz="2000" dirty="0">
                <a:solidFill>
                  <a:srgbClr val="FF0000"/>
                </a:solidFill>
              </a:rPr>
              <a:t>their first year of driving, </a:t>
            </a:r>
            <a:r>
              <a:rPr lang="en-AU" sz="2000" dirty="0" smtClean="0"/>
              <a:t>are the </a:t>
            </a:r>
            <a:r>
              <a:rPr lang="en-AU" sz="2000" b="1" dirty="0">
                <a:solidFill>
                  <a:srgbClr val="FF0000"/>
                </a:solidFill>
              </a:rPr>
              <a:t>most at risk group </a:t>
            </a:r>
            <a:r>
              <a:rPr lang="en-AU" sz="2000" dirty="0"/>
              <a:t>on the road. However, </a:t>
            </a:r>
            <a:r>
              <a:rPr lang="en-AU" sz="2000" dirty="0" smtClean="0"/>
              <a:t>this crash </a:t>
            </a:r>
            <a:r>
              <a:rPr lang="en-AU" sz="2000" dirty="0"/>
              <a:t>risk decreases after </a:t>
            </a:r>
            <a:r>
              <a:rPr lang="en-AU" sz="2000" dirty="0" smtClean="0"/>
              <a:t>the first </a:t>
            </a:r>
            <a:r>
              <a:rPr lang="en-AU" sz="2000" dirty="0"/>
              <a:t>12 months </a:t>
            </a:r>
            <a:r>
              <a:rPr lang="en-AU" sz="2000" dirty="0" smtClean="0"/>
              <a:t>of driving.</a:t>
            </a:r>
            <a:endParaRPr lang="en-AU" sz="2000" dirty="0"/>
          </a:p>
          <a:p>
            <a:pPr marL="0" indent="0">
              <a:buNone/>
            </a:pPr>
            <a:r>
              <a:rPr lang="en-AU" sz="2000" dirty="0"/>
              <a:t>5. The main factors causing P plate drivers to </a:t>
            </a:r>
            <a:r>
              <a:rPr lang="en-AU" sz="2000" dirty="0" smtClean="0"/>
              <a:t>crash are </a:t>
            </a:r>
            <a:r>
              <a:rPr lang="en-AU" sz="2000" dirty="0">
                <a:solidFill>
                  <a:srgbClr val="FF0000"/>
                </a:solidFill>
              </a:rPr>
              <a:t>overconfidence and inexperience.</a:t>
            </a:r>
          </a:p>
          <a:p>
            <a:pPr marL="0" indent="0">
              <a:buNone/>
            </a:pPr>
            <a:r>
              <a:rPr lang="en-AU" sz="2000" dirty="0"/>
              <a:t>6. P plate drivers are </a:t>
            </a:r>
            <a:r>
              <a:rPr lang="en-AU" sz="2000" dirty="0">
                <a:solidFill>
                  <a:srgbClr val="FF0000"/>
                </a:solidFill>
              </a:rPr>
              <a:t>more likely to be involved in </a:t>
            </a:r>
            <a:r>
              <a:rPr lang="en-AU" sz="2000" dirty="0" smtClean="0">
                <a:solidFill>
                  <a:srgbClr val="FF0000"/>
                </a:solidFill>
              </a:rPr>
              <a:t>a fatal </a:t>
            </a:r>
            <a:r>
              <a:rPr lang="en-AU" sz="2000" dirty="0">
                <a:solidFill>
                  <a:srgbClr val="FF0000"/>
                </a:solidFill>
              </a:rPr>
              <a:t>crash at night</a:t>
            </a:r>
            <a:r>
              <a:rPr lang="en-AU" sz="2000" dirty="0"/>
              <a:t> due to their lack of </a:t>
            </a:r>
            <a:r>
              <a:rPr lang="en-AU" sz="2000" dirty="0" smtClean="0"/>
              <a:t>experience and </a:t>
            </a:r>
            <a:r>
              <a:rPr lang="en-AU" sz="2000" dirty="0"/>
              <a:t>reduced visibility. Limiting night time </a:t>
            </a:r>
            <a:r>
              <a:rPr lang="en-AU" sz="2000" dirty="0" smtClean="0"/>
              <a:t>driving when </a:t>
            </a:r>
            <a:r>
              <a:rPr lang="en-AU" sz="2000" dirty="0"/>
              <a:t>drivers first start on their P plates is </a:t>
            </a:r>
            <a:r>
              <a:rPr lang="en-AU" sz="2000" dirty="0" smtClean="0"/>
              <a:t>an effective </a:t>
            </a:r>
            <a:r>
              <a:rPr lang="en-AU" sz="2000" dirty="0"/>
              <a:t>way to reduce the crash risk.</a:t>
            </a:r>
          </a:p>
        </p:txBody>
      </p:sp>
    </p:spTree>
    <p:extLst>
      <p:ext uri="{BB962C8B-B14F-4D97-AF65-F5344CB8AC3E}">
        <p14:creationId xmlns:p14="http://schemas.microsoft.com/office/powerpoint/2010/main" val="1985983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tx1"/>
                </a:solidFill>
              </a:rPr>
              <a:t>Journal Activities </a:t>
            </a:r>
          </a:p>
        </p:txBody>
      </p:sp>
      <p:sp>
        <p:nvSpPr>
          <p:cNvPr id="4" name="Oval 3">
            <a:extLst>
              <a:ext uri="{FF2B5EF4-FFF2-40B4-BE49-F238E27FC236}">
                <a16:creationId xmlns:a16="http://schemas.microsoft.com/office/drawing/2014/main" id="{35065DB6-224D-4E53-8DCA-CA000CD24DF4}"/>
              </a:ext>
            </a:extLst>
          </p:cNvPr>
          <p:cNvSpPr/>
          <p:nvPr/>
        </p:nvSpPr>
        <p:spPr>
          <a:xfrm>
            <a:off x="1911106" y="4170786"/>
            <a:ext cx="2532527" cy="2347259"/>
          </a:xfrm>
          <a:prstGeom prst="ellipse">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solidFill>
                  <a:schemeClr val="tx1"/>
                </a:solidFill>
                <a:latin typeface="Arial" panose="020B0604020202020204" pitchFamily="34" charset="0"/>
                <a:cs typeface="Arial" panose="020B0604020202020204" pitchFamily="34" charset="0"/>
              </a:rPr>
              <a:t>Behind the Wheel Journal </a:t>
            </a:r>
          </a:p>
          <a:p>
            <a:pPr algn="ctr"/>
            <a:endParaRPr lang="en-AU" dirty="0">
              <a:solidFill>
                <a:schemeClr val="tx1"/>
              </a:solidFill>
              <a:latin typeface="Arial" panose="020B0604020202020204" pitchFamily="34" charset="0"/>
              <a:cs typeface="Arial" panose="020B0604020202020204" pitchFamily="34" charset="0"/>
            </a:endParaRPr>
          </a:p>
          <a:p>
            <a:pPr algn="ctr"/>
            <a:r>
              <a:rPr lang="en-AU" b="1" dirty="0">
                <a:solidFill>
                  <a:schemeClr val="tx1"/>
                </a:solidFill>
                <a:latin typeface="Arial" panose="020B0604020202020204" pitchFamily="34" charset="0"/>
                <a:cs typeface="Arial" panose="020B0604020202020204" pitchFamily="34" charset="0"/>
              </a:rPr>
              <a:t>TASK </a:t>
            </a:r>
            <a:r>
              <a:rPr lang="en-AU" b="1" dirty="0" smtClean="0">
                <a:solidFill>
                  <a:schemeClr val="tx1"/>
                </a:solidFill>
                <a:latin typeface="Arial" panose="020B0604020202020204" pitchFamily="34" charset="0"/>
                <a:cs typeface="Arial" panose="020B0604020202020204" pitchFamily="34" charset="0"/>
              </a:rPr>
              <a:t>8</a:t>
            </a:r>
            <a:endParaRPr lang="en-AU" b="1" dirty="0">
              <a:solidFill>
                <a:schemeClr val="tx1"/>
              </a:solidFill>
              <a:latin typeface="Arial" panose="020B0604020202020204" pitchFamily="34" charset="0"/>
              <a:cs typeface="Arial" panose="020B0604020202020204" pitchFamily="34" charset="0"/>
            </a:endParaRPr>
          </a:p>
          <a:p>
            <a:pPr algn="ctr"/>
            <a:r>
              <a:rPr lang="en-AU" b="1" dirty="0" smtClean="0">
                <a:solidFill>
                  <a:schemeClr val="tx1"/>
                </a:solidFill>
                <a:latin typeface="Arial" panose="020B0604020202020204" pitchFamily="34" charset="0"/>
                <a:cs typeface="Arial" panose="020B0604020202020204" pitchFamily="34" charset="0"/>
              </a:rPr>
              <a:t>Stop! Hazards ahead</a:t>
            </a:r>
            <a:endParaRPr lang="en-AU" b="1" dirty="0">
              <a:solidFill>
                <a:schemeClr val="tx1"/>
              </a:solidFill>
              <a:latin typeface="Arial" panose="020B0604020202020204" pitchFamily="34" charset="0"/>
              <a:cs typeface="Arial" panose="020B0604020202020204" pitchFamily="34" charset="0"/>
            </a:endParaRPr>
          </a:p>
          <a:p>
            <a:pPr algn="ctr"/>
            <a:endParaRPr lang="en-AU" b="1" dirty="0">
              <a:solidFill>
                <a:schemeClr val="tx1"/>
              </a:solidFill>
              <a:latin typeface="Arial" panose="020B0604020202020204" pitchFamily="34" charset="0"/>
              <a:cs typeface="Arial" panose="020B0604020202020204" pitchFamily="34" charset="0"/>
            </a:endParaRPr>
          </a:p>
          <a:p>
            <a:pPr algn="ctr"/>
            <a:r>
              <a:rPr lang="en-AU" b="1" dirty="0">
                <a:solidFill>
                  <a:schemeClr val="tx1"/>
                </a:solidFill>
                <a:latin typeface="Arial" panose="020B0604020202020204" pitchFamily="34" charset="0"/>
                <a:cs typeface="Arial" panose="020B0604020202020204" pitchFamily="34" charset="0"/>
              </a:rPr>
              <a:t>Page </a:t>
            </a:r>
            <a:r>
              <a:rPr lang="en-AU" b="1" dirty="0" smtClean="0">
                <a:solidFill>
                  <a:schemeClr val="tx1"/>
                </a:solidFill>
                <a:latin typeface="Arial" panose="020B0604020202020204" pitchFamily="34" charset="0"/>
                <a:cs typeface="Arial" panose="020B0604020202020204" pitchFamily="34" charset="0"/>
              </a:rPr>
              <a:t>11</a:t>
            </a:r>
            <a:endParaRPr lang="en-AU" b="1" dirty="0">
              <a:solidFill>
                <a:schemeClr val="tx1"/>
              </a:solidFill>
              <a:latin typeface="Arial" panose="020B0604020202020204" pitchFamily="34" charset="0"/>
              <a:cs typeface="Arial" panose="020B0604020202020204" pitchFamily="34" charset="0"/>
            </a:endParaRPr>
          </a:p>
        </p:txBody>
      </p:sp>
      <p:sp>
        <p:nvSpPr>
          <p:cNvPr id="5" name="Oval 4">
            <a:extLst>
              <a:ext uri="{FF2B5EF4-FFF2-40B4-BE49-F238E27FC236}">
                <a16:creationId xmlns:a16="http://schemas.microsoft.com/office/drawing/2014/main" id="{342E3150-4D40-45BA-8954-BCD02927DF3C}"/>
              </a:ext>
            </a:extLst>
          </p:cNvPr>
          <p:cNvSpPr/>
          <p:nvPr/>
        </p:nvSpPr>
        <p:spPr>
          <a:xfrm>
            <a:off x="5495705" y="4113637"/>
            <a:ext cx="2594786" cy="2461558"/>
          </a:xfrm>
          <a:prstGeom prst="ellipse">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solidFill>
                  <a:schemeClr val="tx1"/>
                </a:solidFill>
                <a:latin typeface="Arial" panose="020B0604020202020204" pitchFamily="34" charset="0"/>
                <a:cs typeface="Arial" panose="020B0604020202020204" pitchFamily="34" charset="0"/>
              </a:rPr>
              <a:t>Behind the Wheel Journal </a:t>
            </a:r>
          </a:p>
          <a:p>
            <a:pPr algn="ctr"/>
            <a:endParaRPr lang="en-AU" dirty="0">
              <a:solidFill>
                <a:schemeClr val="tx1"/>
              </a:solidFill>
              <a:latin typeface="Arial" panose="020B0604020202020204" pitchFamily="34" charset="0"/>
              <a:cs typeface="Arial" panose="020B0604020202020204" pitchFamily="34" charset="0"/>
            </a:endParaRPr>
          </a:p>
          <a:p>
            <a:pPr algn="ctr"/>
            <a:r>
              <a:rPr lang="en-AU" b="1" dirty="0" smtClean="0">
                <a:solidFill>
                  <a:schemeClr val="tx1"/>
                </a:solidFill>
                <a:latin typeface="Arial" panose="020B0604020202020204" pitchFamily="34" charset="0"/>
                <a:cs typeface="Arial" panose="020B0604020202020204" pitchFamily="34" charset="0"/>
              </a:rPr>
              <a:t>QUIZ 8 </a:t>
            </a:r>
            <a:endParaRPr lang="en-AU" b="1" dirty="0">
              <a:solidFill>
                <a:schemeClr val="tx1"/>
              </a:solidFill>
              <a:latin typeface="Arial" panose="020B0604020202020204" pitchFamily="34" charset="0"/>
              <a:cs typeface="Arial" panose="020B0604020202020204" pitchFamily="34" charset="0"/>
            </a:endParaRPr>
          </a:p>
          <a:p>
            <a:pPr algn="ctr"/>
            <a:r>
              <a:rPr lang="en-AU" b="1" dirty="0" smtClean="0">
                <a:solidFill>
                  <a:schemeClr val="tx1"/>
                </a:solidFill>
                <a:latin typeface="Arial" panose="020B0604020202020204" pitchFamily="34" charset="0"/>
                <a:cs typeface="Arial" panose="020B0604020202020204" pitchFamily="34" charset="0"/>
              </a:rPr>
              <a:t>Driving in difficult conditions</a:t>
            </a:r>
            <a:endParaRPr lang="en-AU" b="1" dirty="0">
              <a:solidFill>
                <a:schemeClr val="tx1"/>
              </a:solidFill>
              <a:latin typeface="Arial" panose="020B0604020202020204" pitchFamily="34" charset="0"/>
              <a:cs typeface="Arial" panose="020B0604020202020204" pitchFamily="34" charset="0"/>
            </a:endParaRPr>
          </a:p>
          <a:p>
            <a:pPr algn="ctr"/>
            <a:endParaRPr lang="en-AU" b="1" dirty="0">
              <a:solidFill>
                <a:schemeClr val="tx1"/>
              </a:solidFill>
              <a:latin typeface="Arial" panose="020B0604020202020204" pitchFamily="34" charset="0"/>
              <a:cs typeface="Arial" panose="020B0604020202020204" pitchFamily="34" charset="0"/>
            </a:endParaRPr>
          </a:p>
          <a:p>
            <a:pPr algn="ctr"/>
            <a:r>
              <a:rPr lang="en-AU" b="1" dirty="0">
                <a:solidFill>
                  <a:schemeClr val="tx1"/>
                </a:solidFill>
                <a:latin typeface="Arial" panose="020B0604020202020204" pitchFamily="34" charset="0"/>
                <a:cs typeface="Arial" panose="020B0604020202020204" pitchFamily="34" charset="0"/>
              </a:rPr>
              <a:t>page </a:t>
            </a:r>
            <a:r>
              <a:rPr lang="en-AU" b="1" dirty="0" smtClean="0">
                <a:solidFill>
                  <a:schemeClr val="tx1"/>
                </a:solidFill>
                <a:latin typeface="Arial" panose="020B0604020202020204" pitchFamily="34" charset="0"/>
                <a:cs typeface="Arial" panose="020B0604020202020204" pitchFamily="34" charset="0"/>
              </a:rPr>
              <a:t>27</a:t>
            </a:r>
            <a:endParaRPr lang="en-AU" b="1" dirty="0">
              <a:solidFill>
                <a:schemeClr val="tx1"/>
              </a:solidFill>
              <a:latin typeface="Arial" panose="020B0604020202020204" pitchFamily="34" charset="0"/>
              <a:cs typeface="Arial" panose="020B0604020202020204" pitchFamily="34" charset="0"/>
            </a:endParaRPr>
          </a:p>
        </p:txBody>
      </p:sp>
      <p:sp>
        <p:nvSpPr>
          <p:cNvPr id="6" name="Oval 5">
            <a:extLst>
              <a:ext uri="{FF2B5EF4-FFF2-40B4-BE49-F238E27FC236}">
                <a16:creationId xmlns:a16="http://schemas.microsoft.com/office/drawing/2014/main" id="{DF684D15-3E66-48A4-B506-83682B24DF37}"/>
              </a:ext>
            </a:extLst>
          </p:cNvPr>
          <p:cNvSpPr/>
          <p:nvPr/>
        </p:nvSpPr>
        <p:spPr>
          <a:xfrm>
            <a:off x="5526835" y="1187989"/>
            <a:ext cx="2532527" cy="2347259"/>
          </a:xfrm>
          <a:prstGeom prst="ellipse">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solidFill>
                  <a:schemeClr val="tx1"/>
                </a:solidFill>
                <a:latin typeface="Arial" panose="020B0604020202020204" pitchFamily="34" charset="0"/>
                <a:cs typeface="Arial" panose="020B0604020202020204" pitchFamily="34" charset="0"/>
              </a:rPr>
              <a:t>Behind the Wheel Journal </a:t>
            </a:r>
          </a:p>
          <a:p>
            <a:pPr algn="ctr"/>
            <a:endParaRPr lang="en-AU" dirty="0">
              <a:solidFill>
                <a:schemeClr val="tx1"/>
              </a:solidFill>
              <a:latin typeface="Arial" panose="020B0604020202020204" pitchFamily="34" charset="0"/>
              <a:cs typeface="Arial" panose="020B0604020202020204" pitchFamily="34" charset="0"/>
            </a:endParaRPr>
          </a:p>
          <a:p>
            <a:pPr algn="ctr"/>
            <a:r>
              <a:rPr lang="en-AU" b="1" dirty="0">
                <a:solidFill>
                  <a:schemeClr val="tx1"/>
                </a:solidFill>
                <a:latin typeface="Arial" panose="020B0604020202020204" pitchFamily="34" charset="0"/>
                <a:cs typeface="Arial" panose="020B0604020202020204" pitchFamily="34" charset="0"/>
              </a:rPr>
              <a:t>TASK </a:t>
            </a:r>
            <a:r>
              <a:rPr lang="en-AU" b="1" dirty="0" smtClean="0">
                <a:solidFill>
                  <a:schemeClr val="tx1"/>
                </a:solidFill>
                <a:latin typeface="Arial" panose="020B0604020202020204" pitchFamily="34" charset="0"/>
                <a:cs typeface="Arial" panose="020B0604020202020204" pitchFamily="34" charset="0"/>
              </a:rPr>
              <a:t>9</a:t>
            </a:r>
            <a:endParaRPr lang="en-AU" b="1" dirty="0">
              <a:solidFill>
                <a:schemeClr val="tx1"/>
              </a:solidFill>
              <a:latin typeface="Arial" panose="020B0604020202020204" pitchFamily="34" charset="0"/>
              <a:cs typeface="Arial" panose="020B0604020202020204" pitchFamily="34" charset="0"/>
            </a:endParaRPr>
          </a:p>
          <a:p>
            <a:pPr algn="ctr"/>
            <a:r>
              <a:rPr lang="en-AU" b="1" dirty="0" smtClean="0">
                <a:solidFill>
                  <a:schemeClr val="tx1"/>
                </a:solidFill>
                <a:latin typeface="Arial" panose="020B0604020202020204" pitchFamily="34" charset="0"/>
                <a:cs typeface="Arial" panose="020B0604020202020204" pitchFamily="34" charset="0"/>
              </a:rPr>
              <a:t>Check out the conditions</a:t>
            </a:r>
            <a:endParaRPr lang="en-AU" b="1" dirty="0">
              <a:solidFill>
                <a:schemeClr val="tx1"/>
              </a:solidFill>
              <a:latin typeface="Arial" panose="020B0604020202020204" pitchFamily="34" charset="0"/>
              <a:cs typeface="Arial" panose="020B0604020202020204" pitchFamily="34" charset="0"/>
            </a:endParaRPr>
          </a:p>
          <a:p>
            <a:pPr algn="ctr"/>
            <a:endParaRPr lang="en-AU" b="1" dirty="0">
              <a:solidFill>
                <a:schemeClr val="tx1"/>
              </a:solidFill>
              <a:latin typeface="Arial" panose="020B0604020202020204" pitchFamily="34" charset="0"/>
              <a:cs typeface="Arial" panose="020B0604020202020204" pitchFamily="34" charset="0"/>
            </a:endParaRPr>
          </a:p>
          <a:p>
            <a:pPr algn="ctr"/>
            <a:r>
              <a:rPr lang="en-AU" b="1" dirty="0">
                <a:solidFill>
                  <a:schemeClr val="tx1"/>
                </a:solidFill>
                <a:latin typeface="Arial" panose="020B0604020202020204" pitchFamily="34" charset="0"/>
                <a:cs typeface="Arial" panose="020B0604020202020204" pitchFamily="34" charset="0"/>
              </a:rPr>
              <a:t>page </a:t>
            </a:r>
            <a:r>
              <a:rPr lang="en-AU" b="1" dirty="0" smtClean="0">
                <a:solidFill>
                  <a:schemeClr val="tx1"/>
                </a:solidFill>
                <a:latin typeface="Arial" panose="020B0604020202020204" pitchFamily="34" charset="0"/>
                <a:cs typeface="Arial" panose="020B0604020202020204" pitchFamily="34" charset="0"/>
              </a:rPr>
              <a:t>12-13</a:t>
            </a:r>
            <a:endParaRPr lang="en-AU" b="1" dirty="0">
              <a:solidFill>
                <a:schemeClr val="tx1"/>
              </a:solidFill>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1084848" y="1574381"/>
            <a:ext cx="1652517" cy="234469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4761436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9450" y="844864"/>
            <a:ext cx="3573616" cy="4463889"/>
          </a:xfrm>
        </p:spPr>
        <p:txBody>
          <a:bodyPr anchor="ctr">
            <a:normAutofit/>
          </a:bodyPr>
          <a:lstStyle/>
          <a:p>
            <a:pPr algn="ctr"/>
            <a:r>
              <a:rPr lang="en-AU" sz="3200" dirty="0">
                <a:solidFill>
                  <a:schemeClr val="tx1"/>
                </a:solidFill>
                <a:cs typeface="Arial" panose="020B0604020202020204" pitchFamily="34" charset="0"/>
              </a:rPr>
              <a:t>Activity 8.2</a:t>
            </a:r>
            <a:br>
              <a:rPr lang="en-AU" sz="3200" dirty="0">
                <a:solidFill>
                  <a:schemeClr val="tx1"/>
                </a:solidFill>
                <a:cs typeface="Arial" panose="020B0604020202020204" pitchFamily="34" charset="0"/>
              </a:rPr>
            </a:br>
            <a:r>
              <a:rPr lang="en-AU" b="1" dirty="0">
                <a:solidFill>
                  <a:schemeClr val="tx1"/>
                </a:solidFill>
                <a:cs typeface="Arial" panose="020B0604020202020204" pitchFamily="34" charset="0"/>
              </a:rPr>
              <a:t>Straight Talking</a:t>
            </a:r>
            <a:r>
              <a:rPr lang="en-AU" b="1" dirty="0">
                <a:cs typeface="Arial" panose="020B0604020202020204" pitchFamily="34" charset="0"/>
              </a:rPr>
              <a:t/>
            </a:r>
            <a:br>
              <a:rPr lang="en-AU" b="1" dirty="0">
                <a:cs typeface="Arial" panose="020B0604020202020204" pitchFamily="34" charset="0"/>
              </a:rPr>
            </a:br>
            <a:endParaRPr lang="en-AU" dirty="0">
              <a:cs typeface="Arial" panose="020B060402020202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1202" y="5225806"/>
            <a:ext cx="825124" cy="704068"/>
          </a:xfrm>
          <a:prstGeom prst="rect">
            <a:avLst/>
          </a:prstGeom>
        </p:spPr>
      </p:pic>
      <p:sp>
        <p:nvSpPr>
          <p:cNvPr id="11" name="Rounded Rectangle 10"/>
          <p:cNvSpPr/>
          <p:nvPr/>
        </p:nvSpPr>
        <p:spPr>
          <a:xfrm>
            <a:off x="4081549" y="1384808"/>
            <a:ext cx="6264000" cy="1692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466850">
              <a:lnSpc>
                <a:spcPct val="90000"/>
              </a:lnSpc>
              <a:spcBef>
                <a:spcPct val="0"/>
              </a:spcBef>
              <a:spcAft>
                <a:spcPct val="35000"/>
              </a:spcAft>
            </a:pPr>
            <a:r>
              <a:rPr lang="en-AU" sz="3300" b="1" dirty="0">
                <a:solidFill>
                  <a:schemeClr val="tx1"/>
                </a:solidFill>
              </a:rPr>
              <a:t>Learning intention</a:t>
            </a:r>
            <a:endParaRPr lang="en-US" sz="3300" dirty="0">
              <a:solidFill>
                <a:schemeClr val="tx1"/>
              </a:solidFill>
            </a:endParaRPr>
          </a:p>
        </p:txBody>
      </p:sp>
      <p:sp>
        <p:nvSpPr>
          <p:cNvPr id="13" name="Rounded Rectangle 12"/>
          <p:cNvSpPr/>
          <p:nvPr/>
        </p:nvSpPr>
        <p:spPr>
          <a:xfrm>
            <a:off x="4081549" y="3274496"/>
            <a:ext cx="6264000" cy="2303344"/>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466850">
              <a:lnSpc>
                <a:spcPct val="90000"/>
              </a:lnSpc>
              <a:spcBef>
                <a:spcPct val="0"/>
              </a:spcBef>
              <a:spcAft>
                <a:spcPct val="35000"/>
              </a:spcAft>
            </a:pPr>
            <a:r>
              <a:rPr lang="en-AU" sz="3300" b="1" dirty="0">
                <a:solidFill>
                  <a:schemeClr val="tx1"/>
                </a:solidFill>
              </a:rPr>
              <a:t>Define assertive communication and its applicability during the learning to drive process.</a:t>
            </a:r>
            <a:endParaRPr lang="en-US" sz="3300" b="1" dirty="0">
              <a:solidFill>
                <a:schemeClr val="tx1"/>
              </a:solidFill>
            </a:endParaRPr>
          </a:p>
        </p:txBody>
      </p:sp>
      <p:sp>
        <p:nvSpPr>
          <p:cNvPr id="3" name="TextBox 2"/>
          <p:cNvSpPr txBox="1"/>
          <p:nvPr/>
        </p:nvSpPr>
        <p:spPr>
          <a:xfrm>
            <a:off x="839027" y="6110496"/>
            <a:ext cx="7238088" cy="369332"/>
          </a:xfrm>
          <a:prstGeom prst="rect">
            <a:avLst/>
          </a:prstGeom>
          <a:noFill/>
        </p:spPr>
        <p:txBody>
          <a:bodyPr wrap="square" rtlCol="0">
            <a:spAutoFit/>
          </a:bodyPr>
          <a:lstStyle/>
          <a:p>
            <a:r>
              <a:rPr lang="en-AU" dirty="0" smtClean="0">
                <a:hlinkClick r:id="rId4"/>
              </a:rPr>
              <a:t>Road Safety Commission- Make </a:t>
            </a:r>
            <a:r>
              <a:rPr lang="en-AU" dirty="0" err="1" smtClean="0">
                <a:hlinkClick r:id="rId4"/>
              </a:rPr>
              <a:t>eRideables</a:t>
            </a:r>
            <a:r>
              <a:rPr lang="en-AU" dirty="0" smtClean="0">
                <a:hlinkClick r:id="rId4"/>
              </a:rPr>
              <a:t> Safe (0.15mins)</a:t>
            </a:r>
            <a:endParaRPr lang="en-AU" dirty="0"/>
          </a:p>
        </p:txBody>
      </p:sp>
    </p:spTree>
    <p:extLst>
      <p:ext uri="{BB962C8B-B14F-4D97-AF65-F5344CB8AC3E}">
        <p14:creationId xmlns:p14="http://schemas.microsoft.com/office/powerpoint/2010/main" val="3026548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Custom 10">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0070C0"/>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364</TotalTime>
  <Words>1644</Words>
  <Application>Microsoft Office PowerPoint</Application>
  <PresentationFormat>Widescreen</PresentationFormat>
  <Paragraphs>192</Paragraphs>
  <Slides>20</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Trebuchet MS</vt:lpstr>
      <vt:lpstr>Wingdings 3</vt:lpstr>
      <vt:lpstr>Facet</vt:lpstr>
      <vt:lpstr>Lesson 8 Driving Practice</vt:lpstr>
      <vt:lpstr>Activity 8.1 Why Practice? </vt:lpstr>
      <vt:lpstr>Reflection… Learning New Skills</vt:lpstr>
      <vt:lpstr>Graffiti Talk </vt:lpstr>
      <vt:lpstr>What a Supervisor Needs </vt:lpstr>
      <vt:lpstr>Fist of Five- Who could supervise you? </vt:lpstr>
      <vt:lpstr>Did You Know?</vt:lpstr>
      <vt:lpstr>Journal Activities </vt:lpstr>
      <vt:lpstr>Activity 8.2 Straight Talking </vt:lpstr>
      <vt:lpstr>What is assertive communication?</vt:lpstr>
      <vt:lpstr>Communication Styles- Assertive</vt:lpstr>
      <vt:lpstr>Communication Styles- Passive</vt:lpstr>
      <vt:lpstr>Communication Styles - Aggressive</vt:lpstr>
      <vt:lpstr>Role Play/ Circle Talk</vt:lpstr>
      <vt:lpstr>Role Play/Circle Talk</vt:lpstr>
      <vt:lpstr>Role Play/Circle Talk</vt:lpstr>
      <vt:lpstr>Road Rule: Crossing continuous white lines</vt:lpstr>
      <vt:lpstr>For Teachers/Agencies only- Find out more links from resource: </vt:lpstr>
      <vt:lpstr>For Teachers / Agencies only: Website links from resource</vt:lpstr>
      <vt:lpstr>For Teachers / Agencies only- Quick links</vt:lpstr>
    </vt:vector>
  </TitlesOfParts>
  <Company>Department of Education Western Australia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POWER Rosemary [Road Safety and Drug Education]</dc:creator>
  <cp:lastModifiedBy>POWER Rosemary [Road Safety and Drug Education]</cp:lastModifiedBy>
  <cp:revision>38</cp:revision>
  <dcterms:created xsi:type="dcterms:W3CDTF">2022-04-07T04:33:57Z</dcterms:created>
  <dcterms:modified xsi:type="dcterms:W3CDTF">2022-05-13T05:32:00Z</dcterms:modified>
</cp:coreProperties>
</file>