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0" r:id="rId2"/>
    <p:sldId id="261" r:id="rId3"/>
    <p:sldId id="266" r:id="rId4"/>
    <p:sldId id="271" r:id="rId5"/>
    <p:sldId id="272" r:id="rId6"/>
    <p:sldId id="273" r:id="rId7"/>
    <p:sldId id="268" r:id="rId8"/>
    <p:sldId id="264" r:id="rId9"/>
    <p:sldId id="265" r:id="rId10"/>
    <p:sldId id="269" r:id="rId11"/>
    <p:sldId id="270" r:id="rId12"/>
    <p:sldId id="262" r:id="rId13"/>
    <p:sldId id="26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CC"/>
    <a:srgbClr val="FD4153"/>
    <a:srgbClr val="FEEAC2"/>
    <a:srgbClr val="FEBEC3"/>
    <a:srgbClr val="FDA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9760" autoAdjust="0"/>
  </p:normalViewPr>
  <p:slideViewPr>
    <p:cSldViewPr snapToGrid="0">
      <p:cViewPr varScale="1">
        <p:scale>
          <a:sx n="92" d="100"/>
          <a:sy n="92" d="100"/>
        </p:scale>
        <p:origin x="12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3B6F3-46A9-4415-BBE7-622EA123B0A0}" type="datetimeFigureOut">
              <a:rPr lang="en-AU" smtClean="0"/>
              <a:t>13/05/2022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05041-5BC4-434F-8198-227D0AF2D33E}" type="slidenum">
              <a:rPr lang="en-AU" smtClean="0"/>
              <a:t>‹#›</a:t>
            </a:fld>
            <a:endParaRPr lang="en-AU"/>
          </a:p>
        </p:txBody>
      </p:sp>
    </p:spTree>
    <p:extLst>
      <p:ext uri="{BB962C8B-B14F-4D97-AF65-F5344CB8AC3E}">
        <p14:creationId xmlns:p14="http://schemas.microsoft.com/office/powerpoint/2010/main" val="3204699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games.rsc.wa.gov.au/physics-of-speed/index.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games.rsc.wa.gov.au/physics-of-speed/index.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m2qGopkSa-Q"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games.rsc.wa.gov.au/roadrules/road-rules/following-headlights-distances.htm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Blue title: Teacher slides</a:t>
            </a:r>
          </a:p>
          <a:p>
            <a:r>
              <a:rPr lang="en-AU" dirty="0"/>
              <a:t>Black title : Slides to use with resource lessons</a:t>
            </a:r>
          </a:p>
          <a:p>
            <a:r>
              <a:rPr lang="en-AU" dirty="0"/>
              <a:t>                   Video – optional trigger video</a:t>
            </a:r>
          </a:p>
          <a:p>
            <a:endParaRPr lang="en-AU" dirty="0"/>
          </a:p>
        </p:txBody>
      </p:sp>
      <p:sp>
        <p:nvSpPr>
          <p:cNvPr id="4" name="Slide Number Placeholder 3"/>
          <p:cNvSpPr>
            <a:spLocks noGrp="1"/>
          </p:cNvSpPr>
          <p:nvPr>
            <p:ph type="sldNum" sz="quarter" idx="10"/>
          </p:nvPr>
        </p:nvSpPr>
        <p:spPr/>
        <p:txBody>
          <a:bodyPr/>
          <a:lstStyle/>
          <a:p>
            <a:fld id="{7176918A-DF95-454F-947B-5270CD1F7606}" type="slidenum">
              <a:rPr lang="en-AU" smtClean="0"/>
              <a:t>1</a:t>
            </a:fld>
            <a:endParaRPr lang="en-AU"/>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1725" y="4811485"/>
            <a:ext cx="537811" cy="458907"/>
          </a:xfrm>
          <a:prstGeom prst="rect">
            <a:avLst/>
          </a:prstGeom>
        </p:spPr>
      </p:pic>
    </p:spTree>
    <p:extLst>
      <p:ext uri="{BB962C8B-B14F-4D97-AF65-F5344CB8AC3E}">
        <p14:creationId xmlns:p14="http://schemas.microsoft.com/office/powerpoint/2010/main" val="2697190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7AFD6B4-2E11-4D7E-B885-D55999B8BB24}" type="slidenum">
              <a:rPr lang="en-AU" smtClean="0"/>
              <a:t>14</a:t>
            </a:fld>
            <a:endParaRPr lang="en-AU"/>
          </a:p>
        </p:txBody>
      </p:sp>
    </p:spTree>
    <p:extLst>
      <p:ext uri="{BB962C8B-B14F-4D97-AF65-F5344CB8AC3E}">
        <p14:creationId xmlns:p14="http://schemas.microsoft.com/office/powerpoint/2010/main" val="4017696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200" dirty="0" smtClean="0">
                <a:cs typeface="Arial" panose="020B0604020202020204" pitchFamily="34" charset="0"/>
              </a:rPr>
              <a:t>Page 116-123</a:t>
            </a:r>
            <a:endParaRPr lang="en-AU" dirty="0" smtClean="0"/>
          </a:p>
          <a:p>
            <a:pPr marL="228600" indent="-228600">
              <a:buAutoNum type="arabicPeriod"/>
            </a:pPr>
            <a:r>
              <a:rPr lang="en-AU" dirty="0" smtClean="0"/>
              <a:t>Remind </a:t>
            </a:r>
            <a:r>
              <a:rPr lang="en-AU" dirty="0"/>
              <a:t>students re: shared classroom environment agreements (i.e. safe and supportive); in addition to road trauma and procedure if material presented triggers an emotional response etc. [Road Trauma Council WA available].</a:t>
            </a:r>
          </a:p>
          <a:p>
            <a:pPr marL="228600" indent="-228600">
              <a:buAutoNum type="arabicPeriod"/>
            </a:pPr>
            <a:r>
              <a:rPr lang="en-AU" dirty="0"/>
              <a:t>Mention lesson learning intention</a:t>
            </a:r>
          </a:p>
          <a:p>
            <a:pPr marL="228600" indent="-228600">
              <a:buAutoNum type="arabicPeriod"/>
            </a:pPr>
            <a:r>
              <a:rPr lang="en-AU" dirty="0"/>
              <a:t>View video to engage students into the lesson and trigger discussion on the following slide. </a:t>
            </a:r>
          </a:p>
          <a:p>
            <a:pPr marL="685800" lvl="1" indent="-228600">
              <a:buAutoNum type="arabicPeriod"/>
            </a:pPr>
            <a:r>
              <a:rPr lang="en-AU" dirty="0"/>
              <a:t>Q. What key messages where highlighted in the video in relation to driving behaviours?</a:t>
            </a:r>
          </a:p>
          <a:p>
            <a:pPr marL="0" indent="0">
              <a:buNone/>
            </a:pPr>
            <a:r>
              <a:rPr lang="en-AU" dirty="0"/>
              <a:t>Emphasise that all driver’s have a responsibility to keep themselves and others safe when active as road users. </a:t>
            </a:r>
          </a:p>
          <a:p>
            <a:pPr marL="0" indent="0">
              <a:buNone/>
            </a:pPr>
            <a:r>
              <a:rPr lang="en-AU" dirty="0"/>
              <a:t> </a:t>
            </a:r>
          </a:p>
        </p:txBody>
      </p:sp>
      <p:sp>
        <p:nvSpPr>
          <p:cNvPr id="4" name="Slide Number Placeholder 3"/>
          <p:cNvSpPr>
            <a:spLocks noGrp="1"/>
          </p:cNvSpPr>
          <p:nvPr>
            <p:ph type="sldNum" sz="quarter" idx="5"/>
          </p:nvPr>
        </p:nvSpPr>
        <p:spPr/>
        <p:txBody>
          <a:bodyPr/>
          <a:lstStyle/>
          <a:p>
            <a:fld id="{7176918A-DF95-454F-947B-5270CD1F7606}" type="slidenum">
              <a:rPr lang="en-AU" smtClean="0"/>
              <a:t>2</a:t>
            </a:fld>
            <a:endParaRPr lang="en-AU"/>
          </a:p>
        </p:txBody>
      </p:sp>
    </p:spTree>
    <p:extLst>
      <p:ext uri="{BB962C8B-B14F-4D97-AF65-F5344CB8AC3E}">
        <p14:creationId xmlns:p14="http://schemas.microsoft.com/office/powerpoint/2010/main" val="416549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r>
              <a:rPr lang="en-AU" dirty="0"/>
              <a:t>[KFL Teacher Resource, 2020 Edition, Page 114]</a:t>
            </a:r>
          </a:p>
        </p:txBody>
      </p:sp>
      <p:sp>
        <p:nvSpPr>
          <p:cNvPr id="4" name="Slide Number Placeholder 3"/>
          <p:cNvSpPr>
            <a:spLocks noGrp="1"/>
          </p:cNvSpPr>
          <p:nvPr>
            <p:ph type="sldNum" sz="quarter" idx="5"/>
          </p:nvPr>
        </p:nvSpPr>
        <p:spPr/>
        <p:txBody>
          <a:bodyPr/>
          <a:lstStyle/>
          <a:p>
            <a:fld id="{24C05041-5BC4-434F-8198-227D0AF2D33E}" type="slidenum">
              <a:rPr lang="en-AU" smtClean="0"/>
              <a:t>3</a:t>
            </a:fld>
            <a:endParaRPr lang="en-AU"/>
          </a:p>
        </p:txBody>
      </p:sp>
    </p:spTree>
    <p:extLst>
      <p:ext uri="{BB962C8B-B14F-4D97-AF65-F5344CB8AC3E}">
        <p14:creationId xmlns:p14="http://schemas.microsoft.com/office/powerpoint/2010/main" val="153441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Factors impacting reaction distance: speed, fatigue, alcohol and other drugs, distractions (inside and outside the vehicle), inattention (i.e. consumption of food/drink, mobile phone use, engagement with technology etc), visibility (i.e. foggy weather).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hlinkClick r:id="rId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Tyres are the only contact between the road and vehicle and it is essential they are maintained. Tyres must be appropriately inflated and with the correct tyre tread (more than 1.5mm) to ensure that the vehicle steers, stops and responds in an emergency as expected. </a:t>
            </a:r>
            <a:endParaRPr lang="en-AU" dirty="0">
              <a:hlinkClick r:id="rId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hlinkClick r:id="rId3"/>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Factors impacting breaking distance: condition of vehicle and bakes, heavy vehicles (i.e. buses, trucks), vehicles towing, weather, road surface/conditions.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65km/h in a 60km/h zone = 2x more likely to be involved in a crash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70km/h in a 60km/h zone = 4x more likely to be involved in a crash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80km/h in a 60km/h zone = 32x more likely to be involved in a crash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hlinkClick r:id="rId3"/>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[KFL Teacher Resource, 2020 Edition, Page 114]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hlinkClick r:id="rId3"/>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hlinkClick r:id="rId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hlinkClick r:id="rId3"/>
              </a:rPr>
              <a:t>The Physics of Speed (rsc.wa.gov.au)</a:t>
            </a:r>
            <a:endParaRPr lang="en-AU" dirty="0"/>
          </a:p>
          <a:p>
            <a:endParaRPr lang="en-AU" dirty="0"/>
          </a:p>
          <a:p>
            <a:r>
              <a:rPr lang="en-AU" dirty="0"/>
              <a:t>This simulation game by the Road Safety Commission can be used to introduce the concepts of stopping distance. Potential for whole class viewing or small group/individuals depending on ICT availability. </a:t>
            </a:r>
          </a:p>
        </p:txBody>
      </p:sp>
      <p:sp>
        <p:nvSpPr>
          <p:cNvPr id="4" name="Slide Number Placeholder 3"/>
          <p:cNvSpPr>
            <a:spLocks noGrp="1"/>
          </p:cNvSpPr>
          <p:nvPr>
            <p:ph type="sldNum" sz="quarter" idx="5"/>
          </p:nvPr>
        </p:nvSpPr>
        <p:spPr/>
        <p:txBody>
          <a:bodyPr/>
          <a:lstStyle/>
          <a:p>
            <a:fld id="{24C05041-5BC4-434F-8198-227D0AF2D33E}" type="slidenum">
              <a:rPr lang="en-AU" smtClean="0"/>
              <a:t>4</a:t>
            </a:fld>
            <a:endParaRPr lang="en-AU"/>
          </a:p>
        </p:txBody>
      </p:sp>
    </p:spTree>
    <p:extLst>
      <p:ext uri="{BB962C8B-B14F-4D97-AF65-F5344CB8AC3E}">
        <p14:creationId xmlns:p14="http://schemas.microsoft.com/office/powerpoint/2010/main" val="1827645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hlinkClick r:id="rId3"/>
              </a:rPr>
              <a:t>The Physics of Speed (rsc.wa.gov.au)</a:t>
            </a:r>
            <a:endParaRPr lang="en-AU" dirty="0"/>
          </a:p>
          <a:p>
            <a:endParaRPr lang="en-AU" dirty="0"/>
          </a:p>
          <a:p>
            <a:r>
              <a:rPr lang="en-AU" dirty="0"/>
              <a:t>This simulation game by the Road Safety Commission can be used to introduce the concepts of stopping distance or as a debrief/follow up activity post </a:t>
            </a:r>
            <a:r>
              <a:rPr lang="en-AU" i="1" dirty="0"/>
              <a:t>How Fast Can you Stop Activity </a:t>
            </a:r>
            <a:r>
              <a:rPr lang="en-AU" i="0" dirty="0"/>
              <a:t>(KFL Teachers Resource, 2020 Edition page 119-120)</a:t>
            </a:r>
            <a:r>
              <a:rPr lang="en-AU" dirty="0"/>
              <a:t>. Potential for whole class viewing or small group/individuals depending on ICT availability. </a:t>
            </a:r>
          </a:p>
          <a:p>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5</a:t>
            </a:fld>
            <a:endParaRPr lang="en-AU"/>
          </a:p>
        </p:txBody>
      </p:sp>
    </p:spTree>
    <p:extLst>
      <p:ext uri="{BB962C8B-B14F-4D97-AF65-F5344CB8AC3E}">
        <p14:creationId xmlns:p14="http://schemas.microsoft.com/office/powerpoint/2010/main" val="129062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VIDEO: Get Streetwise – Tailgating: </a:t>
            </a:r>
            <a:r>
              <a:rPr lang="en-AU" b="1" dirty="0">
                <a:hlinkClick r:id="rId3"/>
              </a:rPr>
              <a:t>Get Streetwise - Tailgating RSC - YouTube</a:t>
            </a:r>
            <a:endParaRPr lang="en-AU" b="1" dirty="0"/>
          </a:p>
          <a:p>
            <a:r>
              <a:rPr lang="en-AU" dirty="0">
                <a:hlinkClick r:id="rId4"/>
              </a:rPr>
              <a:t>Tailgating - WA Road Rules (rsc.wa.gov.au)</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i="0" kern="1200" dirty="0" smtClean="0">
                <a:solidFill>
                  <a:schemeClr val="tx1"/>
                </a:solidFill>
                <a:effectLst/>
                <a:latin typeface="+mn-lt"/>
                <a:ea typeface="+mn-ea"/>
                <a:cs typeface="+mn-cs"/>
              </a:rPr>
              <a:t>Ref </a:t>
            </a:r>
            <a:r>
              <a:rPr lang="en-AU" dirty="0" smtClean="0"/>
              <a:t>Department </a:t>
            </a:r>
            <a:r>
              <a:rPr lang="en-AU" dirty="0"/>
              <a:t>of Transport – Drive Safe Handbook </a:t>
            </a:r>
            <a:r>
              <a:rPr lang="en-AU" sz="1200" b="0" i="0" kern="1200" dirty="0" smtClean="0">
                <a:solidFill>
                  <a:schemeClr val="tx1"/>
                </a:solidFill>
                <a:effectLst/>
                <a:latin typeface="+mn-lt"/>
                <a:ea typeface="+mn-ea"/>
                <a:cs typeface="+mn-cs"/>
              </a:rPr>
              <a:t>pages 43 </a:t>
            </a:r>
            <a:r>
              <a:rPr lang="en-AU" dirty="0" smtClean="0"/>
              <a:t>The ‘Two Second’ rule</a:t>
            </a:r>
            <a:endParaRPr lang="en-AU" sz="1200" b="0" i="0" kern="1200" dirty="0" smtClean="0">
              <a:solidFill>
                <a:schemeClr val="tx1"/>
              </a:solidFill>
              <a:effectLst/>
              <a:latin typeface="+mn-lt"/>
              <a:ea typeface="+mn-ea"/>
              <a:cs typeface="+mn-cs"/>
            </a:endParaRPr>
          </a:p>
          <a:p>
            <a:endParaRPr lang="en-AU" dirty="0"/>
          </a:p>
          <a:p>
            <a:r>
              <a:rPr lang="en-AU" dirty="0"/>
              <a:t>Section 3.2: Following Distances </a:t>
            </a:r>
          </a:p>
          <a:p>
            <a:r>
              <a:rPr lang="en-AU" dirty="0"/>
              <a:t>3.2.1 The Two Second Rule</a:t>
            </a:r>
          </a:p>
          <a:p>
            <a:r>
              <a:rPr lang="en-AU" dirty="0"/>
              <a:t>3.2.2 How long does it take to stop your car?</a:t>
            </a:r>
          </a:p>
          <a:p>
            <a:r>
              <a:rPr lang="en-AU" dirty="0"/>
              <a:t>3.2.3 How long does it take to stop a heavy vehicle</a:t>
            </a:r>
          </a:p>
        </p:txBody>
      </p:sp>
      <p:sp>
        <p:nvSpPr>
          <p:cNvPr id="4" name="Slide Number Placeholder 3"/>
          <p:cNvSpPr>
            <a:spLocks noGrp="1"/>
          </p:cNvSpPr>
          <p:nvPr>
            <p:ph type="sldNum" sz="quarter" idx="5"/>
          </p:nvPr>
        </p:nvSpPr>
        <p:spPr/>
        <p:txBody>
          <a:bodyPr/>
          <a:lstStyle/>
          <a:p>
            <a:fld id="{24C05041-5BC4-434F-8198-227D0AF2D33E}" type="slidenum">
              <a:rPr lang="en-AU" smtClean="0"/>
              <a:t>6</a:t>
            </a:fld>
            <a:endParaRPr lang="en-AU"/>
          </a:p>
        </p:txBody>
      </p:sp>
    </p:spTree>
    <p:extLst>
      <p:ext uri="{BB962C8B-B14F-4D97-AF65-F5344CB8AC3E}">
        <p14:creationId xmlns:p14="http://schemas.microsoft.com/office/powerpoint/2010/main" val="2150478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7</a:t>
            </a:fld>
            <a:endParaRPr lang="en-AU"/>
          </a:p>
        </p:txBody>
      </p:sp>
    </p:spTree>
    <p:extLst>
      <p:ext uri="{BB962C8B-B14F-4D97-AF65-F5344CB8AC3E}">
        <p14:creationId xmlns:p14="http://schemas.microsoft.com/office/powerpoint/2010/main" val="22289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sz="1200" dirty="0" smtClean="0">
                <a:cs typeface="Arial" panose="020B0604020202020204" pitchFamily="34" charset="0"/>
              </a:rPr>
              <a:t>Page 124-130</a:t>
            </a:r>
            <a:endParaRPr lang="en-AU" dirty="0" smtClean="0"/>
          </a:p>
          <a:p>
            <a:pPr marL="228600" indent="-228600">
              <a:buAutoNum type="arabicPeriod"/>
            </a:pPr>
            <a:r>
              <a:rPr lang="en-AU" dirty="0" smtClean="0"/>
              <a:t>Remind </a:t>
            </a:r>
            <a:r>
              <a:rPr lang="en-AU" dirty="0"/>
              <a:t>students re: shared classroom environment agreements (i.e. safe and supportive); in addition to road trauma and procedure if material presented triggers an emotional response etc. [Road Trauma Council WA available].</a:t>
            </a:r>
          </a:p>
          <a:p>
            <a:pPr marL="228600" indent="-228600">
              <a:buAutoNum type="arabicPeriod"/>
            </a:pPr>
            <a:r>
              <a:rPr lang="en-AU" dirty="0"/>
              <a:t>Mention lesson learning intention</a:t>
            </a:r>
          </a:p>
          <a:p>
            <a:pPr marL="228600" indent="-228600">
              <a:buAutoNum type="arabicPeriod"/>
            </a:pPr>
            <a:r>
              <a:rPr lang="en-AU" dirty="0"/>
              <a:t>View video to engage students into the lesson and trigger discussion on the following slide. </a:t>
            </a:r>
          </a:p>
          <a:p>
            <a:pPr marL="685800" lvl="1" indent="-228600">
              <a:buAutoNum type="arabicPeriod"/>
            </a:pPr>
            <a:r>
              <a:rPr lang="en-AU" dirty="0"/>
              <a:t>Q. What key messages where highlighted in the video in relation to driving behaviours?</a:t>
            </a:r>
          </a:p>
          <a:p>
            <a:pPr marL="0" indent="0">
              <a:buNone/>
            </a:pPr>
            <a:r>
              <a:rPr lang="en-AU" dirty="0"/>
              <a:t>Emphasise that all driver’s have a responsibility to keep themselves and others safe when active as road users. </a:t>
            </a:r>
          </a:p>
          <a:p>
            <a:pPr marL="228600" indent="-228600">
              <a:buAutoNum type="arabicPeriod"/>
            </a:pPr>
            <a:endParaRPr lang="en-AU" dirty="0"/>
          </a:p>
          <a:p>
            <a:pPr marL="0" indent="0">
              <a:buNone/>
            </a:pPr>
            <a:r>
              <a:rPr lang="en-AU" dirty="0"/>
              <a:t> </a:t>
            </a:r>
          </a:p>
        </p:txBody>
      </p:sp>
      <p:sp>
        <p:nvSpPr>
          <p:cNvPr id="4" name="Slide Number Placeholder 3"/>
          <p:cNvSpPr>
            <a:spLocks noGrp="1"/>
          </p:cNvSpPr>
          <p:nvPr>
            <p:ph type="sldNum" sz="quarter" idx="5"/>
          </p:nvPr>
        </p:nvSpPr>
        <p:spPr/>
        <p:txBody>
          <a:bodyPr/>
          <a:lstStyle/>
          <a:p>
            <a:fld id="{7176918A-DF95-454F-947B-5270CD1F7606}" type="slidenum">
              <a:rPr lang="en-AU" smtClean="0"/>
              <a:t>8</a:t>
            </a:fld>
            <a:endParaRPr lang="en-AU"/>
          </a:p>
        </p:txBody>
      </p:sp>
    </p:spTree>
    <p:extLst>
      <p:ext uri="{BB962C8B-B14F-4D97-AF65-F5344CB8AC3E}">
        <p14:creationId xmlns:p14="http://schemas.microsoft.com/office/powerpoint/2010/main" val="154515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Progress the </a:t>
            </a:r>
            <a:r>
              <a:rPr lang="en-AU" i="1" dirty="0"/>
              <a:t>Driving is a Complex Task</a:t>
            </a:r>
            <a:r>
              <a:rPr lang="en-AU" dirty="0"/>
              <a:t> by introducing each component of the activity sequentially (i.e. build onto the driver task requirements within the activity). </a:t>
            </a:r>
          </a:p>
          <a:p>
            <a:r>
              <a:rPr lang="en-AU" dirty="0"/>
              <a:t>1. Driving solo </a:t>
            </a:r>
          </a:p>
          <a:p>
            <a:r>
              <a:rPr lang="en-AU" dirty="0"/>
              <a:t>2. Driving and acknowledging skill cards</a:t>
            </a:r>
          </a:p>
          <a:p>
            <a:r>
              <a:rPr lang="en-AU" dirty="0"/>
              <a:t>3. Driving and acknowledging skill and hazard cards</a:t>
            </a:r>
          </a:p>
          <a:p>
            <a:r>
              <a:rPr lang="en-AU" dirty="0"/>
              <a:t>4. Driving, acknowledging skill and hazard cards and answering passenger questions. </a:t>
            </a:r>
          </a:p>
          <a:p>
            <a:endParaRPr lang="en-AU" dirty="0"/>
          </a:p>
          <a:p>
            <a:r>
              <a:rPr lang="en-AU" dirty="0"/>
              <a:t>Observer can be an additional role if groups of 5 are generated within the classroom. </a:t>
            </a:r>
          </a:p>
          <a:p>
            <a:endParaRPr lang="en-AU" dirty="0"/>
          </a:p>
        </p:txBody>
      </p:sp>
      <p:sp>
        <p:nvSpPr>
          <p:cNvPr id="4" name="Slide Number Placeholder 3"/>
          <p:cNvSpPr>
            <a:spLocks noGrp="1"/>
          </p:cNvSpPr>
          <p:nvPr>
            <p:ph type="sldNum" sz="quarter" idx="5"/>
          </p:nvPr>
        </p:nvSpPr>
        <p:spPr/>
        <p:txBody>
          <a:bodyPr/>
          <a:lstStyle/>
          <a:p>
            <a:fld id="{24C05041-5BC4-434F-8198-227D0AF2D33E}" type="slidenum">
              <a:rPr lang="en-AU" smtClean="0"/>
              <a:t>9</a:t>
            </a:fld>
            <a:endParaRPr lang="en-AU"/>
          </a:p>
        </p:txBody>
      </p:sp>
    </p:spTree>
    <p:extLst>
      <p:ext uri="{BB962C8B-B14F-4D97-AF65-F5344CB8AC3E}">
        <p14:creationId xmlns:p14="http://schemas.microsoft.com/office/powerpoint/2010/main" val="203347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3300293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202834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7410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619304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275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820933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163919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35619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145553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AAD43D-28DA-49DF-B2C0-42965EBA1064}" type="datetimeFigureOut">
              <a:rPr lang="en-AU" smtClean="0"/>
              <a:t>13/05/2022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24319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57532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AAD43D-28DA-49DF-B2C0-42965EBA1064}" type="datetimeFigureOut">
              <a:rPr lang="en-AU" smtClean="0"/>
              <a:t>13/05/2022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30698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AAD43D-28DA-49DF-B2C0-42965EBA1064}" type="datetimeFigureOut">
              <a:rPr lang="en-AU" smtClean="0"/>
              <a:t>13/05/2022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5960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AD43D-28DA-49DF-B2C0-42965EBA1064}" type="datetimeFigureOut">
              <a:rPr lang="en-AU" smtClean="0"/>
              <a:t>13/05/2022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246300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Tree>
    <p:extLst>
      <p:ext uri="{BB962C8B-B14F-4D97-AF65-F5344CB8AC3E}">
        <p14:creationId xmlns:p14="http://schemas.microsoft.com/office/powerpoint/2010/main" val="302532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218DA91-A8CD-4EA4-B627-5E53B57BBCD4}" type="slidenum">
              <a:rPr lang="en-AU" smtClean="0"/>
              <a:t>‹#›</a:t>
            </a:fld>
            <a:endParaRPr lang="en-AU"/>
          </a:p>
        </p:txBody>
      </p:sp>
      <p:sp>
        <p:nvSpPr>
          <p:cNvPr id="5" name="Date Placeholder 4"/>
          <p:cNvSpPr>
            <a:spLocks noGrp="1"/>
          </p:cNvSpPr>
          <p:nvPr>
            <p:ph type="dt" sz="half" idx="10"/>
          </p:nvPr>
        </p:nvSpPr>
        <p:spPr/>
        <p:txBody>
          <a:bodyPr/>
          <a:lstStyle/>
          <a:p>
            <a:fld id="{D2AAD43D-28DA-49DF-B2C0-42965EBA1064}" type="datetimeFigureOut">
              <a:rPr lang="en-AU" smtClean="0"/>
              <a:t>13/05/2022</a:t>
            </a:fld>
            <a:endParaRPr lang="en-AU"/>
          </a:p>
        </p:txBody>
      </p:sp>
    </p:spTree>
    <p:extLst>
      <p:ext uri="{BB962C8B-B14F-4D97-AF65-F5344CB8AC3E}">
        <p14:creationId xmlns:p14="http://schemas.microsoft.com/office/powerpoint/2010/main" val="83130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AAD43D-28DA-49DF-B2C0-42965EBA1064}" type="datetimeFigureOut">
              <a:rPr lang="en-AU" smtClean="0"/>
              <a:t>13/05/2022</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18DA91-A8CD-4EA4-B627-5E53B57BBCD4}" type="slidenum">
              <a:rPr lang="en-AU" smtClean="0"/>
              <a:t>‹#›</a:t>
            </a:fld>
            <a:endParaRPr lang="en-AU"/>
          </a:p>
        </p:txBody>
      </p:sp>
    </p:spTree>
    <p:extLst>
      <p:ext uri="{BB962C8B-B14F-4D97-AF65-F5344CB8AC3E}">
        <p14:creationId xmlns:p14="http://schemas.microsoft.com/office/powerpoint/2010/main" val="988244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time_continue=7&amp;v=XI35ll4eArI" TargetMode="External"/><Relationship Id="rId7" Type="http://schemas.openxmlformats.org/officeDocument/2006/relationships/hyperlink" Target="https://www.transport.wa.gov.au/licensing/road-rules-theory-testquiz.asp" TargetMode="External"/><Relationship Id="rId2" Type="http://schemas.openxmlformats.org/officeDocument/2006/relationships/hyperlink" Target="https://www.rsc.wa.gov.au/Your-Safety/Behaviours/Speeding" TargetMode="External"/><Relationship Id="rId1" Type="http://schemas.openxmlformats.org/officeDocument/2006/relationships/slideLayout" Target="../slideLayouts/slideLayout2.xml"/><Relationship Id="rId6" Type="http://schemas.openxmlformats.org/officeDocument/2006/relationships/hyperlink" Target="https://www.rsc.wa.gov.au/Your-Safety/Vehicles/Light-Vehicles/Tyre-maintenance" TargetMode="External"/><Relationship Id="rId5" Type="http://schemas.openxmlformats.org/officeDocument/2006/relationships/hyperlink" Target="https://www.rsc.wa.gov.au/Campaigns/Speed" TargetMode="External"/><Relationship Id="rId4" Type="http://schemas.openxmlformats.org/officeDocument/2006/relationships/hyperlink" Target="https://www.rsc.wa.gov.au/Campaigns/Speedi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ransport.wa.gov.au/licensing/proof-of-identity.asp" TargetMode="External"/><Relationship Id="rId2" Type="http://schemas.openxmlformats.org/officeDocument/2006/relationships/hyperlink" Target="https://www.transport.wa.gov.au/licensing/road-rules-theory-test-quiz.as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keys4life.ziparchive.com.a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sdera.wa.edu.au/programs/keys4life/" TargetMode="External"/><Relationship Id="rId4" Type="http://schemas.openxmlformats.org/officeDocument/2006/relationships/hyperlink" Target="http://www.northsidelogistics.com.a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XI35ll4eArI" TargetMode="External"/><Relationship Id="rId7" Type="http://schemas.openxmlformats.org/officeDocument/2006/relationships/hyperlink" Target="https://www.youtube.com/watch?v=Eju8ttsChv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Stopping%20distance%20-%20YouTube" TargetMode="External"/><Relationship Id="rId5" Type="http://schemas.openxmlformats.org/officeDocument/2006/relationships/hyperlink" Target="https://www.youtube.com/watch?v=JkjgZonCcLk"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wa.gov.au/organisation/road-safety-commission/road-safety-gam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m2qGopkSa-Q"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youtu.be/m2qGopkSa-Q" TargetMode="External"/><Relationship Id="rId5" Type="http://schemas.openxmlformats.org/officeDocument/2006/relationships/image" Target="../media/image2.emf"/><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lOXLEyzEYg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solidFill>
                  <a:schemeClr val="tx1"/>
                </a:solidFill>
              </a:rPr>
              <a:t>Lesson 7 More Ways to Reduce risk</a:t>
            </a:r>
          </a:p>
        </p:txBody>
      </p:sp>
      <p:sp>
        <p:nvSpPr>
          <p:cNvPr id="3" name="Subtitle 2"/>
          <p:cNvSpPr>
            <a:spLocks noGrp="1"/>
          </p:cNvSpPr>
          <p:nvPr>
            <p:ph type="subTitle" idx="1"/>
          </p:nvPr>
        </p:nvSpPr>
        <p:spPr/>
        <p:txBody>
          <a:bodyPr/>
          <a:lstStyle/>
          <a:p>
            <a:r>
              <a:rPr lang="en-AU" dirty="0">
                <a:solidFill>
                  <a:schemeClr val="tx1"/>
                </a:solidFill>
              </a:rPr>
              <a:t>Keys 4 Life 7</a:t>
            </a:r>
            <a:r>
              <a:rPr lang="en-AU" baseline="30000" dirty="0">
                <a:solidFill>
                  <a:schemeClr val="tx1"/>
                </a:solidFill>
              </a:rPr>
              <a:t>th</a:t>
            </a:r>
            <a:r>
              <a:rPr lang="en-AU" dirty="0">
                <a:solidFill>
                  <a:schemeClr val="tx1"/>
                </a:solidFill>
              </a:rPr>
              <a:t> Edition 2020 Page 116- 130</a:t>
            </a:r>
          </a:p>
        </p:txBody>
      </p:sp>
    </p:spTree>
    <p:extLst>
      <p:ext uri="{BB962C8B-B14F-4D97-AF65-F5344CB8AC3E}">
        <p14:creationId xmlns:p14="http://schemas.microsoft.com/office/powerpoint/2010/main" val="2591930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Circle Talk</a:t>
            </a:r>
          </a:p>
        </p:txBody>
      </p:sp>
      <p:sp>
        <p:nvSpPr>
          <p:cNvPr id="9" name="Rectangle: Rounded Corners 8">
            <a:extLst>
              <a:ext uri="{FF2B5EF4-FFF2-40B4-BE49-F238E27FC236}">
                <a16:creationId xmlns:a16="http://schemas.microsoft.com/office/drawing/2014/main" id="{D74A9738-7400-4617-8BF0-3ADBEC68FE50}"/>
              </a:ext>
            </a:extLst>
          </p:cNvPr>
          <p:cNvSpPr/>
          <p:nvPr/>
        </p:nvSpPr>
        <p:spPr>
          <a:xfrm>
            <a:off x="689495" y="1524516"/>
            <a:ext cx="8584507" cy="8117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latin typeface="Arial" panose="020B0604020202020204" pitchFamily="34" charset="0"/>
                <a:cs typeface="Arial" panose="020B0604020202020204" pitchFamily="34" charset="0"/>
              </a:rPr>
              <a:t>1</a:t>
            </a:r>
            <a:r>
              <a:rPr lang="en-AU" sz="2000" dirty="0">
                <a:solidFill>
                  <a:schemeClr val="tx1"/>
                </a:solidFill>
                <a:latin typeface="Arial" panose="020B0604020202020204" pitchFamily="34" charset="0"/>
                <a:cs typeface="Arial" panose="020B0604020202020204" pitchFamily="34" charset="0"/>
              </a:rPr>
              <a:t>. What did you notice about your ability to concentrate and complete the task of sorting the playing cards?</a:t>
            </a:r>
          </a:p>
        </p:txBody>
      </p:sp>
      <p:sp>
        <p:nvSpPr>
          <p:cNvPr id="10" name="Rectangle: Rounded Corners 9">
            <a:extLst>
              <a:ext uri="{FF2B5EF4-FFF2-40B4-BE49-F238E27FC236}">
                <a16:creationId xmlns:a16="http://schemas.microsoft.com/office/drawing/2014/main" id="{DC58A48F-32C2-4DEB-9A1C-DE97F4CB774C}"/>
              </a:ext>
            </a:extLst>
          </p:cNvPr>
          <p:cNvSpPr/>
          <p:nvPr/>
        </p:nvSpPr>
        <p:spPr>
          <a:xfrm>
            <a:off x="699014" y="2435744"/>
            <a:ext cx="8584507" cy="89725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latin typeface="Arial" panose="020B0604020202020204" pitchFamily="34" charset="0"/>
                <a:cs typeface="Arial" panose="020B0604020202020204" pitchFamily="34" charset="0"/>
              </a:rPr>
              <a:t>2. Why do young drivers underestimate the number of things that must be managed to be a safer driver?</a:t>
            </a:r>
          </a:p>
        </p:txBody>
      </p:sp>
      <p:sp>
        <p:nvSpPr>
          <p:cNvPr id="11" name="Rectangle: Rounded Corners 10">
            <a:extLst>
              <a:ext uri="{FF2B5EF4-FFF2-40B4-BE49-F238E27FC236}">
                <a16:creationId xmlns:a16="http://schemas.microsoft.com/office/drawing/2014/main" id="{79BE7897-5CCC-4800-9626-3759D39DC8C4}"/>
              </a:ext>
            </a:extLst>
          </p:cNvPr>
          <p:cNvSpPr/>
          <p:nvPr/>
        </p:nvSpPr>
        <p:spPr>
          <a:xfrm>
            <a:off x="689495" y="3474064"/>
            <a:ext cx="8584507" cy="81176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latin typeface="Arial" panose="020B0604020202020204" pitchFamily="34" charset="0"/>
                <a:cs typeface="Arial" panose="020B0604020202020204" pitchFamily="34" charset="0"/>
              </a:rPr>
              <a:t>3. What could assist young drivers to be able to manage the number of things that must be managed by a safe driver?</a:t>
            </a:r>
          </a:p>
        </p:txBody>
      </p:sp>
      <p:sp>
        <p:nvSpPr>
          <p:cNvPr id="12" name="Rectangle: Rounded Corners 11">
            <a:extLst>
              <a:ext uri="{FF2B5EF4-FFF2-40B4-BE49-F238E27FC236}">
                <a16:creationId xmlns:a16="http://schemas.microsoft.com/office/drawing/2014/main" id="{42770990-1BA7-4314-83D2-1AC2DC3FB360}"/>
              </a:ext>
            </a:extLst>
          </p:cNvPr>
          <p:cNvSpPr/>
          <p:nvPr/>
        </p:nvSpPr>
        <p:spPr>
          <a:xfrm>
            <a:off x="699014" y="4419732"/>
            <a:ext cx="8584507" cy="8069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latin typeface="Arial" panose="020B0604020202020204" pitchFamily="34" charset="0"/>
                <a:cs typeface="Arial" panose="020B0604020202020204" pitchFamily="34" charset="0"/>
              </a:rPr>
              <a:t>4. Would the driver’s workload increase as the vehicle’s speed increases? Why?</a:t>
            </a:r>
          </a:p>
        </p:txBody>
      </p:sp>
      <p:sp>
        <p:nvSpPr>
          <p:cNvPr id="13" name="Rectangle: Rounded Corners 12">
            <a:extLst>
              <a:ext uri="{FF2B5EF4-FFF2-40B4-BE49-F238E27FC236}">
                <a16:creationId xmlns:a16="http://schemas.microsoft.com/office/drawing/2014/main" id="{3F63FED7-4B2D-40AE-A545-C0554FD4290B}"/>
              </a:ext>
            </a:extLst>
          </p:cNvPr>
          <p:cNvSpPr/>
          <p:nvPr/>
        </p:nvSpPr>
        <p:spPr>
          <a:xfrm>
            <a:off x="689495" y="5334662"/>
            <a:ext cx="8584507" cy="81176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latin typeface="Arial" panose="020B0604020202020204" pitchFamily="34" charset="0"/>
                <a:cs typeface="Arial" panose="020B0604020202020204" pitchFamily="34" charset="0"/>
              </a:rPr>
              <a:t>5. Why is it important for passengers to understand the complexity of driving?</a:t>
            </a:r>
          </a:p>
        </p:txBody>
      </p:sp>
      <p:pic>
        <p:nvPicPr>
          <p:cNvPr id="35" name="Picture 34"/>
          <p:cNvPicPr/>
          <p:nvPr/>
        </p:nvPicPr>
        <p:blipFill>
          <a:blip r:embed="rId2" cstate="print">
            <a:extLst>
              <a:ext uri="{28A0092B-C50C-407E-A947-70E740481C1C}">
                <a14:useLocalDpi xmlns:a14="http://schemas.microsoft.com/office/drawing/2010/main" val="0"/>
              </a:ext>
            </a:extLst>
          </a:blip>
          <a:stretch>
            <a:fillRect/>
          </a:stretch>
        </p:blipFill>
        <p:spPr>
          <a:xfrm>
            <a:off x="9455729" y="1930400"/>
            <a:ext cx="2524990" cy="2516271"/>
          </a:xfrm>
          <a:prstGeom prst="rect">
            <a:avLst/>
          </a:prstGeom>
        </p:spPr>
      </p:pic>
    </p:spTree>
    <p:extLst>
      <p:ext uri="{BB962C8B-B14F-4D97-AF65-F5344CB8AC3E}">
        <p14:creationId xmlns:p14="http://schemas.microsoft.com/office/powerpoint/2010/main" val="386235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Journal Activities </a:t>
            </a:r>
          </a:p>
        </p:txBody>
      </p:sp>
      <p:sp>
        <p:nvSpPr>
          <p:cNvPr id="4" name="Oval 3">
            <a:extLst>
              <a:ext uri="{FF2B5EF4-FFF2-40B4-BE49-F238E27FC236}">
                <a16:creationId xmlns:a16="http://schemas.microsoft.com/office/drawing/2014/main" id="{4C1772C8-1022-4AC6-8290-68EFE2E40018}"/>
              </a:ext>
            </a:extLst>
          </p:cNvPr>
          <p:cNvSpPr/>
          <p:nvPr/>
        </p:nvSpPr>
        <p:spPr>
          <a:xfrm>
            <a:off x="7272034" y="3899985"/>
            <a:ext cx="2532527" cy="2347259"/>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Keys4Life Student Workbook</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Driver Distraction</a:t>
            </a: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4</a:t>
            </a:r>
          </a:p>
        </p:txBody>
      </p:sp>
      <p:sp>
        <p:nvSpPr>
          <p:cNvPr id="6" name="Oval 5">
            <a:extLst>
              <a:ext uri="{FF2B5EF4-FFF2-40B4-BE49-F238E27FC236}">
                <a16:creationId xmlns:a16="http://schemas.microsoft.com/office/drawing/2014/main" id="{E5CAC05B-DEDA-4AF9-A961-0DF36BBF85C2}"/>
              </a:ext>
            </a:extLst>
          </p:cNvPr>
          <p:cNvSpPr/>
          <p:nvPr/>
        </p:nvSpPr>
        <p:spPr>
          <a:xfrm>
            <a:off x="1663151" y="4087021"/>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4</a:t>
            </a:r>
          </a:p>
          <a:p>
            <a:pPr algn="ctr"/>
            <a:r>
              <a:rPr lang="en-AU" b="1" dirty="0">
                <a:solidFill>
                  <a:schemeClr val="tx1"/>
                </a:solidFill>
                <a:latin typeface="Arial" panose="020B0604020202020204" pitchFamily="34" charset="0"/>
                <a:cs typeface="Arial" panose="020B0604020202020204" pitchFamily="34" charset="0"/>
              </a:rPr>
              <a:t>Be Aware Of Distractions</a:t>
            </a: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7</a:t>
            </a:r>
          </a:p>
        </p:txBody>
      </p:sp>
      <p:pic>
        <p:nvPicPr>
          <p:cNvPr id="7" name="Picture 6"/>
          <p:cNvPicPr>
            <a:picLocks noChangeAspect="1"/>
          </p:cNvPicPr>
          <p:nvPr/>
        </p:nvPicPr>
        <p:blipFill>
          <a:blip r:embed="rId2"/>
          <a:stretch>
            <a:fillRect/>
          </a:stretch>
        </p:blipFill>
        <p:spPr>
          <a:xfrm>
            <a:off x="2103157" y="1407995"/>
            <a:ext cx="1652517" cy="2344690"/>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3"/>
          <a:stretch>
            <a:fillRect/>
          </a:stretch>
        </p:blipFill>
        <p:spPr>
          <a:xfrm>
            <a:off x="7698142" y="1223319"/>
            <a:ext cx="1680312" cy="23201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6087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25136"/>
            <a:ext cx="8596668" cy="885713"/>
          </a:xfrm>
        </p:spPr>
        <p:txBody>
          <a:bodyPr>
            <a:normAutofit fontScale="90000"/>
          </a:bodyPr>
          <a:lstStyle/>
          <a:p>
            <a:r>
              <a:rPr lang="en-AU" dirty="0">
                <a:solidFill>
                  <a:srgbClr val="0070C0"/>
                </a:solidFill>
              </a:rPr>
              <a:t>For Teachers/Agencies only- Find out more links from resource:</a:t>
            </a:r>
            <a:endParaRPr lang="en-AU" dirty="0"/>
          </a:p>
        </p:txBody>
      </p:sp>
      <p:sp>
        <p:nvSpPr>
          <p:cNvPr id="3" name="Content Placeholder 2"/>
          <p:cNvSpPr>
            <a:spLocks noGrp="1"/>
          </p:cNvSpPr>
          <p:nvPr>
            <p:ph idx="1"/>
          </p:nvPr>
        </p:nvSpPr>
        <p:spPr>
          <a:xfrm>
            <a:off x="677333" y="1278846"/>
            <a:ext cx="9924405" cy="5146892"/>
          </a:xfrm>
        </p:spPr>
        <p:txBody>
          <a:bodyPr>
            <a:normAutofit fontScale="92500" lnSpcReduction="10000"/>
          </a:bodyPr>
          <a:lstStyle/>
          <a:p>
            <a:pPr marL="0" indent="0">
              <a:buNone/>
            </a:pPr>
            <a:r>
              <a:rPr lang="en-AU" dirty="0"/>
              <a:t>From the Keys 4 Life teacher resource 2020 edition 7 Lesson 7</a:t>
            </a:r>
          </a:p>
          <a:p>
            <a:r>
              <a:rPr lang="en-AU" dirty="0"/>
              <a:t>Speed is clearly a major contributor to road crashes in WA  </a:t>
            </a:r>
            <a:r>
              <a:rPr lang="en-AU" dirty="0">
                <a:hlinkClick r:id="rId2"/>
              </a:rPr>
              <a:t>https://www.rsc.wa.gov.au/Your-Safety/Behaviours/Speeding</a:t>
            </a:r>
            <a:r>
              <a:rPr lang="en-AU" dirty="0"/>
              <a:t> </a:t>
            </a:r>
          </a:p>
          <a:p>
            <a:r>
              <a:rPr lang="en-AU" b="1" dirty="0"/>
              <a:t>Road Safety Commission </a:t>
            </a:r>
            <a:r>
              <a:rPr lang="en-AU" dirty="0"/>
              <a:t>Stopping distance (0.39 sec) </a:t>
            </a:r>
            <a:r>
              <a:rPr lang="en-AU" dirty="0">
                <a:hlinkClick r:id="rId2"/>
              </a:rPr>
              <a:t>https://www.rsc.wa.gov.au/Your-Safety/Behaviours/Speeding</a:t>
            </a:r>
            <a:r>
              <a:rPr lang="en-AU" dirty="0"/>
              <a:t> </a:t>
            </a:r>
          </a:p>
          <a:p>
            <a:r>
              <a:rPr lang="en-AU" dirty="0">
                <a:hlinkClick r:id="rId3"/>
              </a:rPr>
              <a:t>https://www.youtube.com/watch?time_continue=7&amp;v=XI35ll4eArI</a:t>
            </a:r>
            <a:r>
              <a:rPr lang="en-AU" dirty="0"/>
              <a:t>   </a:t>
            </a:r>
          </a:p>
          <a:p>
            <a:r>
              <a:rPr lang="en-AU" b="1" dirty="0"/>
              <a:t>Road Safety Commission </a:t>
            </a:r>
            <a:r>
              <a:rPr lang="en-AU" dirty="0"/>
              <a:t>Priorities – Speeding (0.32 sec) </a:t>
            </a:r>
            <a:r>
              <a:rPr lang="en-AU" dirty="0">
                <a:hlinkClick r:id="rId4"/>
              </a:rPr>
              <a:t>https://www.rsc.wa.gov.au/Campaigns/Speeding</a:t>
            </a:r>
            <a:endParaRPr lang="en-AU" dirty="0"/>
          </a:p>
          <a:p>
            <a:r>
              <a:rPr lang="en-AU" b="1" dirty="0"/>
              <a:t>Road Safety Commission </a:t>
            </a:r>
            <a:r>
              <a:rPr lang="en-AU" dirty="0"/>
              <a:t>Post-It Notes (0.31 sec) </a:t>
            </a:r>
            <a:r>
              <a:rPr lang="en-AU" dirty="0">
                <a:hlinkClick r:id="rId5"/>
              </a:rPr>
              <a:t>https://www.rsc.wa.gov.au/Campaigns/Speed</a:t>
            </a:r>
            <a:r>
              <a:rPr lang="en-AU" dirty="0"/>
              <a:t> </a:t>
            </a:r>
          </a:p>
          <a:p>
            <a:r>
              <a:rPr lang="en-AU" b="1" dirty="0"/>
              <a:t>Road Safety Commission </a:t>
            </a:r>
            <a:r>
              <a:rPr lang="en-AU" dirty="0"/>
              <a:t>Enjoy the ride – Fast vs Slow (0.31 sec) </a:t>
            </a:r>
            <a:r>
              <a:rPr lang="en-AU" dirty="0">
                <a:hlinkClick r:id="rId5"/>
              </a:rPr>
              <a:t>https://www.rsc.wa.gov.au/Campaigns/Speed</a:t>
            </a:r>
            <a:r>
              <a:rPr lang="en-AU" dirty="0"/>
              <a:t> </a:t>
            </a:r>
          </a:p>
          <a:p>
            <a:r>
              <a:rPr lang="en-AU" b="1" dirty="0"/>
              <a:t>Road Safety Commission </a:t>
            </a:r>
            <a:r>
              <a:rPr lang="en-AU" dirty="0"/>
              <a:t>Zero Heroes https://www.rsc.wa.gov.au/Campaigns/Zero-Heroes</a:t>
            </a:r>
          </a:p>
          <a:p>
            <a:r>
              <a:rPr lang="en-AU" b="1" dirty="0"/>
              <a:t>Road Safety Commission </a:t>
            </a:r>
            <a:r>
              <a:rPr lang="en-AU" dirty="0"/>
              <a:t>Tyre maintenance </a:t>
            </a:r>
            <a:r>
              <a:rPr lang="en-AU" dirty="0">
                <a:hlinkClick r:id="rId6"/>
              </a:rPr>
              <a:t>https://www.rsc.wa.gov.au/Your-Safety/Vehicles/Light-Vehicles/Tyre-maintenance</a:t>
            </a:r>
            <a:endParaRPr lang="en-AU" dirty="0"/>
          </a:p>
          <a:p>
            <a:r>
              <a:rPr lang="en-AU" b="1" dirty="0"/>
              <a:t>Department of Transport </a:t>
            </a:r>
            <a:r>
              <a:rPr lang="en-AU" dirty="0"/>
              <a:t>Road rules theory test quiz </a:t>
            </a:r>
            <a:r>
              <a:rPr lang="en-AU" dirty="0">
                <a:hlinkClick r:id="rId7"/>
              </a:rPr>
              <a:t>https://www.transport.wa.gov.au/licensing/road-rules-theory-testquiz.asp</a:t>
            </a:r>
            <a:r>
              <a:rPr lang="en-AU" dirty="0"/>
              <a:t>  </a:t>
            </a:r>
          </a:p>
          <a:p>
            <a:endParaRPr lang="en-AU" dirty="0"/>
          </a:p>
        </p:txBody>
      </p:sp>
    </p:spTree>
    <p:extLst>
      <p:ext uri="{BB962C8B-B14F-4D97-AF65-F5344CB8AC3E}">
        <p14:creationId xmlns:p14="http://schemas.microsoft.com/office/powerpoint/2010/main" val="2932517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70C0"/>
                </a:solidFill>
              </a:rPr>
              <a:t>For Teachers / Agencies only: Website links from resource</a:t>
            </a:r>
            <a:endParaRPr lang="en-AU" dirty="0"/>
          </a:p>
        </p:txBody>
      </p:sp>
      <p:sp>
        <p:nvSpPr>
          <p:cNvPr id="3" name="Content Placeholder 2"/>
          <p:cNvSpPr>
            <a:spLocks noGrp="1"/>
          </p:cNvSpPr>
          <p:nvPr>
            <p:ph idx="1"/>
          </p:nvPr>
        </p:nvSpPr>
        <p:spPr/>
        <p:txBody>
          <a:bodyPr/>
          <a:lstStyle/>
          <a:p>
            <a:pPr marL="0" indent="0">
              <a:buNone/>
            </a:pPr>
            <a:r>
              <a:rPr lang="en-AU" dirty="0"/>
              <a:t>From the Keys 4 Life teacher resource 2020 edition 7 Lesson 5</a:t>
            </a:r>
          </a:p>
          <a:p>
            <a:pPr>
              <a:buClr>
                <a:schemeClr val="accent1"/>
              </a:buClr>
            </a:pPr>
            <a:r>
              <a:rPr lang="en-AU" dirty="0"/>
              <a:t>Students practise test questions with a parent or adult family member, using the eleven online sample quizzes at </a:t>
            </a:r>
            <a:r>
              <a:rPr lang="en-AU" dirty="0">
                <a:hlinkClick r:id="rId2"/>
              </a:rPr>
              <a:t>https://www.transport.wa.gov.au/licensing/road-rules-theory-test-quiz.asp</a:t>
            </a:r>
            <a:endParaRPr lang="en-AU" dirty="0"/>
          </a:p>
          <a:p>
            <a:pPr>
              <a:buClr>
                <a:schemeClr val="accent1"/>
              </a:buClr>
            </a:pPr>
            <a:endParaRPr lang="en-AU" dirty="0"/>
          </a:p>
          <a:p>
            <a:pPr>
              <a:buClr>
                <a:schemeClr val="accent1"/>
              </a:buClr>
            </a:pPr>
            <a:r>
              <a:rPr lang="en-AU" dirty="0"/>
              <a:t>Your Secure Identity (</a:t>
            </a:r>
            <a:r>
              <a:rPr lang="en-AU" dirty="0">
                <a:hlinkClick r:id="rId3"/>
              </a:rPr>
              <a:t>https://www.transport.wa.gov.au/licensing/proof-of-identity.asp</a:t>
            </a:r>
            <a:r>
              <a:rPr lang="en-AU" dirty="0"/>
              <a:t>)  describes the five (5) forms of identity required for the application process, of which:</a:t>
            </a:r>
          </a:p>
          <a:p>
            <a:pPr>
              <a:buClr>
                <a:schemeClr val="accent1"/>
              </a:buClr>
            </a:pPr>
            <a:endParaRPr lang="en-AU" dirty="0"/>
          </a:p>
          <a:p>
            <a:pPr>
              <a:buClr>
                <a:schemeClr val="accent1"/>
              </a:buClr>
            </a:pPr>
            <a:r>
              <a:rPr lang="en-AU" dirty="0"/>
              <a:t>FIND OUT MORE Department of Transport Road rules theory test quiz </a:t>
            </a:r>
            <a:r>
              <a:rPr lang="en-AU" dirty="0">
                <a:hlinkClick r:id="rId2"/>
              </a:rPr>
              <a:t>https://www.transport.wa.gov.au/licensing/road-rules-theory-test-quiz.asp</a:t>
            </a:r>
            <a:r>
              <a:rPr lang="en-AU" dirty="0"/>
              <a:t>  </a:t>
            </a:r>
          </a:p>
          <a:p>
            <a:endParaRPr lang="en-AU" dirty="0"/>
          </a:p>
        </p:txBody>
      </p:sp>
    </p:spTree>
    <p:extLst>
      <p:ext uri="{BB962C8B-B14F-4D97-AF65-F5344CB8AC3E}">
        <p14:creationId xmlns:p14="http://schemas.microsoft.com/office/powerpoint/2010/main" val="1285944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70C0"/>
                </a:solidFill>
              </a:rPr>
              <a:t>For Teachers / Agencies only- Quick links</a:t>
            </a:r>
            <a:endParaRPr lang="en-AU" dirty="0"/>
          </a:p>
        </p:txBody>
      </p:sp>
      <p:sp>
        <p:nvSpPr>
          <p:cNvPr id="3" name="Content Placeholder 2"/>
          <p:cNvSpPr>
            <a:spLocks noGrp="1"/>
          </p:cNvSpPr>
          <p:nvPr>
            <p:ph idx="1"/>
          </p:nvPr>
        </p:nvSpPr>
        <p:spPr/>
        <p:txBody>
          <a:bodyPr/>
          <a:lstStyle/>
          <a:p>
            <a:r>
              <a:rPr lang="en-AU" dirty="0"/>
              <a:t>Teachers register for the Portal by creating an access account at </a:t>
            </a:r>
            <a:r>
              <a:rPr lang="en-AU" dirty="0" smtClean="0">
                <a:hlinkClick r:id="rId3"/>
              </a:rPr>
              <a:t>https</a:t>
            </a:r>
            <a:r>
              <a:rPr lang="en-AU" dirty="0">
                <a:hlinkClick r:id="rId3"/>
              </a:rPr>
              <a:t>://keys4life.ziparchive.com.au</a:t>
            </a:r>
            <a:r>
              <a:rPr lang="en-AU" dirty="0" smtClean="0">
                <a:hlinkClick r:id="rId3"/>
              </a:rPr>
              <a:t>/</a:t>
            </a:r>
            <a:r>
              <a:rPr lang="en-AU" dirty="0" smtClean="0"/>
              <a:t>.</a:t>
            </a:r>
          </a:p>
          <a:p>
            <a:r>
              <a:rPr lang="en-AU" dirty="0"/>
              <a:t>Have your Keys4Life Access Number ready and use it to log in to: </a:t>
            </a:r>
            <a:r>
              <a:rPr lang="en-AU" dirty="0" smtClean="0">
                <a:hlinkClick r:id="rId4"/>
              </a:rPr>
              <a:t>www.northsidelogistics.com.au</a:t>
            </a:r>
            <a:endParaRPr lang="en-AU" dirty="0" smtClean="0"/>
          </a:p>
          <a:p>
            <a:r>
              <a:rPr lang="en-AU" dirty="0" smtClean="0"/>
              <a:t>The </a:t>
            </a:r>
            <a:r>
              <a:rPr lang="en-AU" dirty="0"/>
              <a:t>Agency order form is available </a:t>
            </a:r>
            <a:r>
              <a:rPr lang="en-AU" dirty="0" smtClean="0"/>
              <a:t>at: </a:t>
            </a:r>
            <a:r>
              <a:rPr lang="en-AU" dirty="0" smtClean="0">
                <a:hlinkClick r:id="rId5"/>
              </a:rPr>
              <a:t>www.sdera.wa.edu.au/programs/keys4life/</a:t>
            </a:r>
            <a:r>
              <a:rPr lang="en-AU" dirty="0" smtClean="0"/>
              <a:t> </a:t>
            </a:r>
            <a:endParaRPr lang="en-AU" dirty="0"/>
          </a:p>
        </p:txBody>
      </p:sp>
    </p:spTree>
    <p:extLst>
      <p:ext uri="{BB962C8B-B14F-4D97-AF65-F5344CB8AC3E}">
        <p14:creationId xmlns:p14="http://schemas.microsoft.com/office/powerpoint/2010/main" val="3805023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450" y="844864"/>
            <a:ext cx="3573616" cy="4463889"/>
          </a:xfrm>
        </p:spPr>
        <p:txBody>
          <a:bodyPr anchor="ctr">
            <a:normAutofit/>
          </a:bodyPr>
          <a:lstStyle/>
          <a:p>
            <a:pPr algn="ctr"/>
            <a:r>
              <a:rPr lang="en-AU" sz="3200" dirty="0">
                <a:solidFill>
                  <a:schemeClr val="tx1"/>
                </a:solidFill>
                <a:cs typeface="Arial" panose="020B0604020202020204" pitchFamily="34" charset="0"/>
              </a:rPr>
              <a:t>Activity 7.1</a:t>
            </a:r>
            <a:br>
              <a:rPr lang="en-AU" sz="3200" dirty="0">
                <a:solidFill>
                  <a:schemeClr val="tx1"/>
                </a:solidFill>
                <a:cs typeface="Arial" panose="020B0604020202020204" pitchFamily="34" charset="0"/>
              </a:rPr>
            </a:br>
            <a:r>
              <a:rPr lang="en-AU" b="1" dirty="0">
                <a:solidFill>
                  <a:schemeClr val="tx1"/>
                </a:solidFill>
                <a:cs typeface="Arial" panose="020B0604020202020204" pitchFamily="34" charset="0"/>
              </a:rPr>
              <a:t>Speed and Stopping Distances</a:t>
            </a:r>
            <a:br>
              <a:rPr lang="en-AU" b="1" dirty="0">
                <a:solidFill>
                  <a:schemeClr val="tx1"/>
                </a:solidFill>
                <a:cs typeface="Arial" panose="020B0604020202020204" pitchFamily="34" charset="0"/>
              </a:rPr>
            </a:br>
            <a:endParaRPr lang="en-AU" dirty="0">
              <a:cs typeface="Arial" panose="020B0604020202020204" pitchFamily="34" charset="0"/>
            </a:endParaRPr>
          </a:p>
        </p:txBody>
      </p:sp>
      <p:pic>
        <p:nvPicPr>
          <p:cNvPr id="6" name="Picture 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8934" y="4610473"/>
            <a:ext cx="825124" cy="704068"/>
          </a:xfrm>
          <a:prstGeom prst="rect">
            <a:avLst/>
          </a:prstGeom>
        </p:spPr>
      </p:pic>
      <p:sp>
        <p:nvSpPr>
          <p:cNvPr id="11" name="Rounded Rectangle 10"/>
          <p:cNvSpPr/>
          <p:nvPr/>
        </p:nvSpPr>
        <p:spPr>
          <a:xfrm>
            <a:off x="3973066" y="495347"/>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Learning intention</a:t>
            </a:r>
            <a:endParaRPr lang="en-US" sz="3300" dirty="0">
              <a:solidFill>
                <a:schemeClr val="tx1"/>
              </a:solidFill>
            </a:endParaRPr>
          </a:p>
        </p:txBody>
      </p:sp>
      <p:sp>
        <p:nvSpPr>
          <p:cNvPr id="13" name="Rounded Rectangle 12"/>
          <p:cNvSpPr/>
          <p:nvPr/>
        </p:nvSpPr>
        <p:spPr>
          <a:xfrm>
            <a:off x="3973066" y="2318532"/>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Explain the impact speed can have on safe driving</a:t>
            </a:r>
            <a:endParaRPr lang="en-US" sz="3300" b="1" dirty="0">
              <a:solidFill>
                <a:schemeClr val="tx1"/>
              </a:solidFill>
            </a:endParaRPr>
          </a:p>
        </p:txBody>
      </p:sp>
      <p:sp>
        <p:nvSpPr>
          <p:cNvPr id="7" name="Rounded Rectangle 6"/>
          <p:cNvSpPr/>
          <p:nvPr/>
        </p:nvSpPr>
        <p:spPr>
          <a:xfrm>
            <a:off x="3973066" y="4141717"/>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Predict stopping distances and what factors affect them</a:t>
            </a:r>
            <a:endParaRPr lang="en-US" sz="3300" b="1" dirty="0">
              <a:solidFill>
                <a:schemeClr val="tx1"/>
              </a:solidFill>
            </a:endParaRPr>
          </a:p>
        </p:txBody>
      </p:sp>
      <p:pic>
        <p:nvPicPr>
          <p:cNvPr id="8" name="Picture 7">
            <a:hlinkClick r:id="rId5"/>
            <a:extLst>
              <a:ext uri="{FF2B5EF4-FFF2-40B4-BE49-F238E27FC236}">
                <a16:creationId xmlns:a16="http://schemas.microsoft.com/office/drawing/2014/main" id="{F0F24E99-D051-4D97-A659-7E270E2DCD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050" y="5708868"/>
            <a:ext cx="825124" cy="704068"/>
          </a:xfrm>
          <a:prstGeom prst="rect">
            <a:avLst/>
          </a:prstGeom>
        </p:spPr>
      </p:pic>
      <p:sp>
        <p:nvSpPr>
          <p:cNvPr id="3" name="TextBox 2"/>
          <p:cNvSpPr txBox="1"/>
          <p:nvPr/>
        </p:nvSpPr>
        <p:spPr>
          <a:xfrm>
            <a:off x="1166174" y="4739371"/>
            <a:ext cx="2965148" cy="646331"/>
          </a:xfrm>
          <a:prstGeom prst="rect">
            <a:avLst/>
          </a:prstGeom>
          <a:noFill/>
        </p:spPr>
        <p:txBody>
          <a:bodyPr wrap="square" rtlCol="0">
            <a:spAutoFit/>
          </a:bodyPr>
          <a:lstStyle/>
          <a:p>
            <a:r>
              <a:rPr lang="en-AU" dirty="0" smtClean="0">
                <a:hlinkClick r:id="rId3"/>
              </a:rPr>
              <a:t>Road Safety Commission- Stopping Distance </a:t>
            </a:r>
            <a:r>
              <a:rPr lang="en-AU" dirty="0" smtClean="0">
                <a:hlinkClick r:id="rId6" action="ppaction://hlinkfile"/>
              </a:rPr>
              <a:t> </a:t>
            </a:r>
            <a:r>
              <a:rPr lang="en-AU" dirty="0" smtClean="0"/>
              <a:t> </a:t>
            </a:r>
            <a:endParaRPr lang="en-AU" dirty="0"/>
          </a:p>
        </p:txBody>
      </p:sp>
      <p:sp>
        <p:nvSpPr>
          <p:cNvPr id="4" name="TextBox 3"/>
          <p:cNvSpPr txBox="1"/>
          <p:nvPr/>
        </p:nvSpPr>
        <p:spPr>
          <a:xfrm>
            <a:off x="1166174" y="5833717"/>
            <a:ext cx="3605645" cy="646331"/>
          </a:xfrm>
          <a:prstGeom prst="rect">
            <a:avLst/>
          </a:prstGeom>
          <a:noFill/>
        </p:spPr>
        <p:txBody>
          <a:bodyPr wrap="square" rtlCol="0">
            <a:spAutoFit/>
          </a:bodyPr>
          <a:lstStyle/>
          <a:p>
            <a:r>
              <a:rPr lang="en-AU" dirty="0" smtClean="0">
                <a:hlinkClick r:id="rId7"/>
              </a:rPr>
              <a:t>Road Safety Commission -Auto Emergency Braking </a:t>
            </a:r>
            <a:endParaRPr lang="en-AU" dirty="0"/>
          </a:p>
        </p:txBody>
      </p:sp>
    </p:spTree>
    <p:extLst>
      <p:ext uri="{BB962C8B-B14F-4D97-AF65-F5344CB8AC3E}">
        <p14:creationId xmlns:p14="http://schemas.microsoft.com/office/powerpoint/2010/main" val="2492100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Did you know?</a:t>
            </a:r>
          </a:p>
        </p:txBody>
      </p:sp>
      <p:sp>
        <p:nvSpPr>
          <p:cNvPr id="9" name="Rectangle: Rounded Corners 8">
            <a:extLst>
              <a:ext uri="{FF2B5EF4-FFF2-40B4-BE49-F238E27FC236}">
                <a16:creationId xmlns:a16="http://schemas.microsoft.com/office/drawing/2014/main" id="{352C656C-CBD8-4283-B7A6-7ACDE32AB8C8}"/>
              </a:ext>
            </a:extLst>
          </p:cNvPr>
          <p:cNvSpPr/>
          <p:nvPr/>
        </p:nvSpPr>
        <p:spPr>
          <a:xfrm>
            <a:off x="915770" y="2126124"/>
            <a:ext cx="2918012" cy="2466788"/>
          </a:xfrm>
          <a:prstGeom prst="roundRect">
            <a:avLst/>
          </a:prstGeom>
          <a:solidFill>
            <a:srgbClr val="FEEAC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rPr>
              <a:t>The human body is vulnerable to collision forces in a crash.</a:t>
            </a:r>
          </a:p>
        </p:txBody>
      </p:sp>
      <p:sp>
        <p:nvSpPr>
          <p:cNvPr id="10" name="Rectangle: Rounded Corners 9">
            <a:extLst>
              <a:ext uri="{FF2B5EF4-FFF2-40B4-BE49-F238E27FC236}">
                <a16:creationId xmlns:a16="http://schemas.microsoft.com/office/drawing/2014/main" id="{A6165656-6E29-44F5-94C1-F53CB95BAA36}"/>
              </a:ext>
            </a:extLst>
          </p:cNvPr>
          <p:cNvSpPr/>
          <p:nvPr/>
        </p:nvSpPr>
        <p:spPr>
          <a:xfrm>
            <a:off x="8358217" y="2126124"/>
            <a:ext cx="2918013" cy="256838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rPr>
              <a:t>The higher the speed in a crash, the greater the force on impact and severity of injuries to the human body</a:t>
            </a:r>
          </a:p>
        </p:txBody>
      </p:sp>
      <p:sp>
        <p:nvSpPr>
          <p:cNvPr id="11" name="Rectangle: Rounded Corners 10">
            <a:extLst>
              <a:ext uri="{FF2B5EF4-FFF2-40B4-BE49-F238E27FC236}">
                <a16:creationId xmlns:a16="http://schemas.microsoft.com/office/drawing/2014/main" id="{5E15E287-5206-4435-AB55-25BEB7713ABD}"/>
              </a:ext>
            </a:extLst>
          </p:cNvPr>
          <p:cNvSpPr/>
          <p:nvPr/>
        </p:nvSpPr>
        <p:spPr>
          <a:xfrm>
            <a:off x="4072217" y="2126124"/>
            <a:ext cx="4047565" cy="256838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tx1"/>
                </a:solidFill>
              </a:rPr>
              <a:t>Speeding is not just about driving faster than the speed limit, it is </a:t>
            </a:r>
            <a:r>
              <a:rPr lang="en-AU" sz="2000" b="1" dirty="0">
                <a:solidFill>
                  <a:schemeClr val="tx1"/>
                </a:solidFill>
              </a:rPr>
              <a:t>driving to the conditions (i.e. weather, visibility, traffic, road surface)</a:t>
            </a:r>
          </a:p>
        </p:txBody>
      </p:sp>
      <p:sp>
        <p:nvSpPr>
          <p:cNvPr id="12" name="Rectangle: Rounded Corners 11">
            <a:extLst>
              <a:ext uri="{FF2B5EF4-FFF2-40B4-BE49-F238E27FC236}">
                <a16:creationId xmlns:a16="http://schemas.microsoft.com/office/drawing/2014/main" id="{A100E803-F52F-4D89-B5DF-3E76A88D9F94}"/>
              </a:ext>
            </a:extLst>
          </p:cNvPr>
          <p:cNvSpPr/>
          <p:nvPr/>
        </p:nvSpPr>
        <p:spPr>
          <a:xfrm>
            <a:off x="2918012" y="5271247"/>
            <a:ext cx="6575612" cy="779929"/>
          </a:xfrm>
          <a:prstGeom prst="roundRect">
            <a:avLst/>
          </a:prstGeom>
          <a:solidFill>
            <a:srgbClr val="FD4153"/>
          </a:solidFill>
          <a:ln w="57150">
            <a:solidFill>
              <a:srgbClr val="FD41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tx1"/>
                </a:solidFill>
              </a:rPr>
              <a:t>Driving above the posted speed limit is illegal and will incur a fine and loss of demerit points. </a:t>
            </a:r>
          </a:p>
        </p:txBody>
      </p:sp>
    </p:spTree>
    <p:extLst>
      <p:ext uri="{BB962C8B-B14F-4D97-AF65-F5344CB8AC3E}">
        <p14:creationId xmlns:p14="http://schemas.microsoft.com/office/powerpoint/2010/main" val="408430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268C8-7E7B-42EB-8ED5-8DB84F4EC163}"/>
              </a:ext>
            </a:extLst>
          </p:cNvPr>
          <p:cNvSpPr>
            <a:spLocks noGrp="1"/>
          </p:cNvSpPr>
          <p:nvPr>
            <p:ph type="title"/>
          </p:nvPr>
        </p:nvSpPr>
        <p:spPr/>
        <p:txBody>
          <a:bodyPr/>
          <a:lstStyle/>
          <a:p>
            <a:r>
              <a:rPr lang="en-AU" dirty="0">
                <a:solidFill>
                  <a:schemeClr val="tx1"/>
                </a:solidFill>
              </a:rPr>
              <a:t>How fast can you stop?</a:t>
            </a:r>
          </a:p>
        </p:txBody>
      </p:sp>
      <p:sp>
        <p:nvSpPr>
          <p:cNvPr id="6" name="Rectangle: Rounded Corners 5">
            <a:extLst>
              <a:ext uri="{FF2B5EF4-FFF2-40B4-BE49-F238E27FC236}">
                <a16:creationId xmlns:a16="http://schemas.microsoft.com/office/drawing/2014/main" id="{631DB994-2D19-45AA-ABA0-47B633BF394C}"/>
              </a:ext>
            </a:extLst>
          </p:cNvPr>
          <p:cNvSpPr/>
          <p:nvPr/>
        </p:nvSpPr>
        <p:spPr>
          <a:xfrm>
            <a:off x="8620956" y="1621814"/>
            <a:ext cx="3405449" cy="1438835"/>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b="1" dirty="0">
                <a:solidFill>
                  <a:schemeClr val="tx1"/>
                </a:solidFill>
              </a:rPr>
              <a:t>Stopping distance</a:t>
            </a:r>
          </a:p>
        </p:txBody>
      </p:sp>
      <p:sp>
        <p:nvSpPr>
          <p:cNvPr id="7" name="Rectangle 6">
            <a:extLst>
              <a:ext uri="{FF2B5EF4-FFF2-40B4-BE49-F238E27FC236}">
                <a16:creationId xmlns:a16="http://schemas.microsoft.com/office/drawing/2014/main" id="{6EDE9331-6654-4EDF-9D57-C26828679833}"/>
              </a:ext>
            </a:extLst>
          </p:cNvPr>
          <p:cNvSpPr/>
          <p:nvPr/>
        </p:nvSpPr>
        <p:spPr>
          <a:xfrm>
            <a:off x="3582316" y="1839835"/>
            <a:ext cx="833718" cy="72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600" dirty="0">
                <a:solidFill>
                  <a:schemeClr val="tx1"/>
                </a:solidFill>
              </a:rPr>
              <a:t>+</a:t>
            </a:r>
          </a:p>
        </p:txBody>
      </p:sp>
      <p:sp>
        <p:nvSpPr>
          <p:cNvPr id="8" name="Rectangle 7">
            <a:extLst>
              <a:ext uri="{FF2B5EF4-FFF2-40B4-BE49-F238E27FC236}">
                <a16:creationId xmlns:a16="http://schemas.microsoft.com/office/drawing/2014/main" id="{702C9ADA-F9FD-4D94-BDD0-BFC1E5AB73FC}"/>
              </a:ext>
            </a:extLst>
          </p:cNvPr>
          <p:cNvSpPr/>
          <p:nvPr/>
        </p:nvSpPr>
        <p:spPr>
          <a:xfrm>
            <a:off x="7702135" y="1839835"/>
            <a:ext cx="833718" cy="72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600" dirty="0">
                <a:solidFill>
                  <a:schemeClr val="tx1"/>
                </a:solidFill>
              </a:rPr>
              <a:t>=</a:t>
            </a:r>
          </a:p>
        </p:txBody>
      </p:sp>
      <p:sp>
        <p:nvSpPr>
          <p:cNvPr id="9" name="Oval 8">
            <a:extLst>
              <a:ext uri="{FF2B5EF4-FFF2-40B4-BE49-F238E27FC236}">
                <a16:creationId xmlns:a16="http://schemas.microsoft.com/office/drawing/2014/main" id="{6FD9F053-BBAA-4595-AE47-4A66B38309FC}"/>
              </a:ext>
            </a:extLst>
          </p:cNvPr>
          <p:cNvSpPr/>
          <p:nvPr/>
        </p:nvSpPr>
        <p:spPr>
          <a:xfrm>
            <a:off x="3763388" y="3571171"/>
            <a:ext cx="2586304" cy="240702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Why is it important for vehicle tyres to be maintained? </a:t>
            </a:r>
          </a:p>
        </p:txBody>
      </p:sp>
      <p:sp>
        <p:nvSpPr>
          <p:cNvPr id="10" name="Rectangle: Rounded Corners 9">
            <a:extLst>
              <a:ext uri="{FF2B5EF4-FFF2-40B4-BE49-F238E27FC236}">
                <a16:creationId xmlns:a16="http://schemas.microsoft.com/office/drawing/2014/main" id="{93909D73-D257-4687-918B-2CA289D3146A}"/>
              </a:ext>
            </a:extLst>
          </p:cNvPr>
          <p:cNvSpPr/>
          <p:nvPr/>
        </p:nvSpPr>
        <p:spPr>
          <a:xfrm>
            <a:off x="709011" y="3429000"/>
            <a:ext cx="2414570" cy="2801756"/>
          </a:xfrm>
          <a:prstGeom prst="roundRect">
            <a:avLst/>
          </a:prstGeom>
          <a:solidFill>
            <a:srgbClr val="FEEAC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factors could impact a driver’s ability to react and therefore increase the reaction distance travelled?</a:t>
            </a:r>
          </a:p>
        </p:txBody>
      </p:sp>
      <p:sp>
        <p:nvSpPr>
          <p:cNvPr id="11" name="Oval 10">
            <a:extLst>
              <a:ext uri="{FF2B5EF4-FFF2-40B4-BE49-F238E27FC236}">
                <a16:creationId xmlns:a16="http://schemas.microsoft.com/office/drawing/2014/main" id="{FA79E2AB-DEBA-4838-94D8-BCE73B52DA2D}"/>
              </a:ext>
            </a:extLst>
          </p:cNvPr>
          <p:cNvSpPr/>
          <p:nvPr/>
        </p:nvSpPr>
        <p:spPr>
          <a:xfrm>
            <a:off x="5961293" y="3598866"/>
            <a:ext cx="2586304" cy="240702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else could influence the overall breaking distance of a vehicle?</a:t>
            </a:r>
          </a:p>
        </p:txBody>
      </p:sp>
      <p:sp>
        <p:nvSpPr>
          <p:cNvPr id="12" name="Rectangle: Rounded Corners 11">
            <a:extLst>
              <a:ext uri="{FF2B5EF4-FFF2-40B4-BE49-F238E27FC236}">
                <a16:creationId xmlns:a16="http://schemas.microsoft.com/office/drawing/2014/main" id="{5021F946-B430-41E3-943B-B6EBB4A4586B}"/>
              </a:ext>
            </a:extLst>
          </p:cNvPr>
          <p:cNvSpPr/>
          <p:nvPr/>
        </p:nvSpPr>
        <p:spPr>
          <a:xfrm>
            <a:off x="9187404" y="3263154"/>
            <a:ext cx="2272553" cy="2985246"/>
          </a:xfrm>
          <a:prstGeom prst="roundRect">
            <a:avLst/>
          </a:prstGeom>
          <a:solidFill>
            <a:srgbClr val="FEBEC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For every 5km/h increase in travelling speed in a 60km/h zone – the risk of injury in a crash doubles.</a:t>
            </a:r>
          </a:p>
        </p:txBody>
      </p:sp>
      <p:sp>
        <p:nvSpPr>
          <p:cNvPr id="14" name="Rectangle 13">
            <a:extLst>
              <a:ext uri="{FF2B5EF4-FFF2-40B4-BE49-F238E27FC236}">
                <a16:creationId xmlns:a16="http://schemas.microsoft.com/office/drawing/2014/main" id="{F52A77B0-A8D0-4E00-8BA0-3ADA4EADE15C}"/>
              </a:ext>
            </a:extLst>
          </p:cNvPr>
          <p:cNvSpPr/>
          <p:nvPr/>
        </p:nvSpPr>
        <p:spPr>
          <a:xfrm>
            <a:off x="1653292" y="1885118"/>
            <a:ext cx="833718" cy="72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600" dirty="0">
                <a:solidFill>
                  <a:schemeClr val="tx1"/>
                </a:solidFill>
              </a:rPr>
              <a:t>?</a:t>
            </a:r>
          </a:p>
        </p:txBody>
      </p:sp>
      <p:sp>
        <p:nvSpPr>
          <p:cNvPr id="4" name="Rectangle: Rounded Corners 3">
            <a:extLst>
              <a:ext uri="{FF2B5EF4-FFF2-40B4-BE49-F238E27FC236}">
                <a16:creationId xmlns:a16="http://schemas.microsoft.com/office/drawing/2014/main" id="{C3C5CB5F-7413-4A84-A6F1-6FD10D207FD2}"/>
              </a:ext>
            </a:extLst>
          </p:cNvPr>
          <p:cNvSpPr/>
          <p:nvPr/>
        </p:nvSpPr>
        <p:spPr>
          <a:xfrm>
            <a:off x="307376" y="1635262"/>
            <a:ext cx="3290673" cy="1438835"/>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a:solidFill>
                  <a:schemeClr val="tx1"/>
                </a:solidFill>
              </a:rPr>
              <a:t>Reaction distance</a:t>
            </a:r>
          </a:p>
        </p:txBody>
      </p:sp>
      <p:sp>
        <p:nvSpPr>
          <p:cNvPr id="15" name="Rectangle 14">
            <a:extLst>
              <a:ext uri="{FF2B5EF4-FFF2-40B4-BE49-F238E27FC236}">
                <a16:creationId xmlns:a16="http://schemas.microsoft.com/office/drawing/2014/main" id="{5C772095-8A73-4B30-B6F2-3B67D1C956A0}"/>
              </a:ext>
            </a:extLst>
          </p:cNvPr>
          <p:cNvSpPr/>
          <p:nvPr/>
        </p:nvSpPr>
        <p:spPr>
          <a:xfrm>
            <a:off x="5698558" y="1866639"/>
            <a:ext cx="833718" cy="72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600" dirty="0">
                <a:solidFill>
                  <a:schemeClr val="tx1"/>
                </a:solidFill>
              </a:rPr>
              <a:t>?</a:t>
            </a:r>
          </a:p>
        </p:txBody>
      </p:sp>
      <p:sp>
        <p:nvSpPr>
          <p:cNvPr id="5" name="Rectangle: Rounded Corners 4">
            <a:extLst>
              <a:ext uri="{FF2B5EF4-FFF2-40B4-BE49-F238E27FC236}">
                <a16:creationId xmlns:a16="http://schemas.microsoft.com/office/drawing/2014/main" id="{C7858E9D-8BF8-4746-B183-9C709E24E449}"/>
              </a:ext>
            </a:extLst>
          </p:cNvPr>
          <p:cNvSpPr/>
          <p:nvPr/>
        </p:nvSpPr>
        <p:spPr>
          <a:xfrm>
            <a:off x="4393275" y="1621815"/>
            <a:ext cx="3405449" cy="143883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a:solidFill>
                  <a:schemeClr val="tx1"/>
                </a:solidFill>
              </a:rPr>
              <a:t>Breaking distance</a:t>
            </a:r>
          </a:p>
        </p:txBody>
      </p:sp>
    </p:spTree>
    <p:extLst>
      <p:ext uri="{BB962C8B-B14F-4D97-AF65-F5344CB8AC3E}">
        <p14:creationId xmlns:p14="http://schemas.microsoft.com/office/powerpoint/2010/main" val="332320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8B138-237A-4118-8B67-0108544B046D}"/>
              </a:ext>
            </a:extLst>
          </p:cNvPr>
          <p:cNvSpPr>
            <a:spLocks noGrp="1"/>
          </p:cNvSpPr>
          <p:nvPr>
            <p:ph type="title"/>
          </p:nvPr>
        </p:nvSpPr>
        <p:spPr/>
        <p:txBody>
          <a:bodyPr/>
          <a:lstStyle/>
          <a:p>
            <a:r>
              <a:rPr lang="en-AU" dirty="0">
                <a:solidFill>
                  <a:schemeClr val="tx1"/>
                </a:solidFill>
              </a:rPr>
              <a:t>Physics of Speed  </a:t>
            </a:r>
          </a:p>
        </p:txBody>
      </p:sp>
      <p:sp>
        <p:nvSpPr>
          <p:cNvPr id="4" name="AutoShape 2" descr="Screenshot of game with car key in ignition ">
            <a:extLst>
              <a:ext uri="{FF2B5EF4-FFF2-40B4-BE49-F238E27FC236}">
                <a16:creationId xmlns:a16="http://schemas.microsoft.com/office/drawing/2014/main" id="{1A968F1F-228D-4889-A731-BED14A3FBA7A}"/>
              </a:ext>
            </a:extLst>
          </p:cNvPr>
          <p:cNvSpPr>
            <a:spLocks noChangeAspect="1" noChangeArrowheads="1"/>
          </p:cNvSpPr>
          <p:nvPr/>
        </p:nvSpPr>
        <p:spPr bwMode="auto">
          <a:xfrm>
            <a:off x="2047875" y="1404938"/>
            <a:ext cx="8096250" cy="4048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 name="TextBox 9">
            <a:extLst>
              <a:ext uri="{FF2B5EF4-FFF2-40B4-BE49-F238E27FC236}">
                <a16:creationId xmlns:a16="http://schemas.microsoft.com/office/drawing/2014/main" id="{91A4D12B-0E2B-4128-9833-70BDD33D8010}"/>
              </a:ext>
            </a:extLst>
          </p:cNvPr>
          <p:cNvSpPr txBox="1"/>
          <p:nvPr/>
        </p:nvSpPr>
        <p:spPr>
          <a:xfrm>
            <a:off x="4417646" y="1341188"/>
            <a:ext cx="3527612" cy="181588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2800" dirty="0" smtClean="0">
                <a:hlinkClick r:id="rId3"/>
              </a:rPr>
              <a:t>Road Safety Commission: The Physics of Speed (game)</a:t>
            </a:r>
            <a:endParaRPr lang="en-AU" sz="2800" dirty="0"/>
          </a:p>
        </p:txBody>
      </p:sp>
      <p:sp>
        <p:nvSpPr>
          <p:cNvPr id="11" name="Oval 10">
            <a:extLst>
              <a:ext uri="{FF2B5EF4-FFF2-40B4-BE49-F238E27FC236}">
                <a16:creationId xmlns:a16="http://schemas.microsoft.com/office/drawing/2014/main" id="{83942191-58AD-417E-A155-0775FE0DB10F}"/>
              </a:ext>
            </a:extLst>
          </p:cNvPr>
          <p:cNvSpPr/>
          <p:nvPr/>
        </p:nvSpPr>
        <p:spPr>
          <a:xfrm>
            <a:off x="750302" y="1649655"/>
            <a:ext cx="3013930" cy="2734086"/>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did you notice about the stopping distances as the speeds increased?</a:t>
            </a:r>
          </a:p>
        </p:txBody>
      </p:sp>
      <p:sp>
        <p:nvSpPr>
          <p:cNvPr id="12" name="Oval 11">
            <a:extLst>
              <a:ext uri="{FF2B5EF4-FFF2-40B4-BE49-F238E27FC236}">
                <a16:creationId xmlns:a16="http://schemas.microsoft.com/office/drawing/2014/main" id="{F52985D6-58CD-499C-B643-746F4775E0EA}"/>
              </a:ext>
            </a:extLst>
          </p:cNvPr>
          <p:cNvSpPr/>
          <p:nvPr/>
        </p:nvSpPr>
        <p:spPr>
          <a:xfrm>
            <a:off x="8586298" y="1480745"/>
            <a:ext cx="3115653" cy="3071906"/>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If you were going to share information about stopping distances to a learner driver, what tips would you give them to stay safe?</a:t>
            </a:r>
          </a:p>
        </p:txBody>
      </p:sp>
      <p:sp>
        <p:nvSpPr>
          <p:cNvPr id="13" name="Oval 12">
            <a:extLst>
              <a:ext uri="{FF2B5EF4-FFF2-40B4-BE49-F238E27FC236}">
                <a16:creationId xmlns:a16="http://schemas.microsoft.com/office/drawing/2014/main" id="{659D20E5-D281-4B42-BF51-4A507AC36F69}"/>
              </a:ext>
            </a:extLst>
          </p:cNvPr>
          <p:cNvSpPr/>
          <p:nvPr/>
        </p:nvSpPr>
        <p:spPr>
          <a:xfrm>
            <a:off x="6353737" y="3932649"/>
            <a:ext cx="2586304" cy="240702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areas other than around schools would benefit from having a 40km/h speed limit? Why?</a:t>
            </a:r>
          </a:p>
        </p:txBody>
      </p:sp>
      <p:sp>
        <p:nvSpPr>
          <p:cNvPr id="14" name="Oval 13">
            <a:extLst>
              <a:ext uri="{FF2B5EF4-FFF2-40B4-BE49-F238E27FC236}">
                <a16:creationId xmlns:a16="http://schemas.microsoft.com/office/drawing/2014/main" id="{BB864200-B666-47F5-A4DC-5B46730F82B3}"/>
              </a:ext>
            </a:extLst>
          </p:cNvPr>
          <p:cNvSpPr/>
          <p:nvPr/>
        </p:nvSpPr>
        <p:spPr>
          <a:xfrm>
            <a:off x="3251961" y="3975567"/>
            <a:ext cx="2586304" cy="240702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Is the stopping distance for a particular speed fixed or will it vary? Why?</a:t>
            </a:r>
          </a:p>
        </p:txBody>
      </p:sp>
    </p:spTree>
    <p:extLst>
      <p:ext uri="{BB962C8B-B14F-4D97-AF65-F5344CB8AC3E}">
        <p14:creationId xmlns:p14="http://schemas.microsoft.com/office/powerpoint/2010/main" val="7280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D17E6-0739-47CF-BB38-9583A9CA8327}"/>
              </a:ext>
            </a:extLst>
          </p:cNvPr>
          <p:cNvSpPr>
            <a:spLocks noGrp="1"/>
          </p:cNvSpPr>
          <p:nvPr>
            <p:ph type="title"/>
          </p:nvPr>
        </p:nvSpPr>
        <p:spPr/>
        <p:txBody>
          <a:bodyPr/>
          <a:lstStyle/>
          <a:p>
            <a:r>
              <a:rPr lang="en-AU" dirty="0">
                <a:solidFill>
                  <a:schemeClr val="tx1"/>
                </a:solidFill>
              </a:rPr>
              <a:t>Two Second Rule</a:t>
            </a:r>
          </a:p>
        </p:txBody>
      </p:sp>
      <p:pic>
        <p:nvPicPr>
          <p:cNvPr id="4" name="Picture 3">
            <a:hlinkClick r:id="rId3"/>
            <a:extLst>
              <a:ext uri="{FF2B5EF4-FFF2-40B4-BE49-F238E27FC236}">
                <a16:creationId xmlns:a16="http://schemas.microsoft.com/office/drawing/2014/main" id="{EAB8D4CB-A142-43B9-BDF2-6B8CD0A63F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4570" y="1451306"/>
            <a:ext cx="780345" cy="665859"/>
          </a:xfrm>
          <a:prstGeom prst="rect">
            <a:avLst/>
          </a:prstGeom>
        </p:spPr>
      </p:pic>
      <p:sp>
        <p:nvSpPr>
          <p:cNvPr id="5" name="Rectangle: Rounded Corners 4">
            <a:extLst>
              <a:ext uri="{FF2B5EF4-FFF2-40B4-BE49-F238E27FC236}">
                <a16:creationId xmlns:a16="http://schemas.microsoft.com/office/drawing/2014/main" id="{96FBD515-D600-41D1-8885-6448CD804AC0}"/>
              </a:ext>
            </a:extLst>
          </p:cNvPr>
          <p:cNvSpPr/>
          <p:nvPr/>
        </p:nvSpPr>
        <p:spPr>
          <a:xfrm>
            <a:off x="9274002" y="2934966"/>
            <a:ext cx="2729753" cy="2160494"/>
          </a:xfrm>
          <a:prstGeom prst="roundRect">
            <a:avLst/>
          </a:prstGeom>
          <a:solidFill>
            <a:srgbClr val="FD4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u="sng" dirty="0"/>
              <a:t>TAILGATING</a:t>
            </a:r>
          </a:p>
          <a:p>
            <a:pPr algn="ctr"/>
            <a:r>
              <a:rPr lang="en-AU" dirty="0"/>
              <a:t>Failure to follow a vehicle at a safe distance = $200 penalty and loss of 2 demerit points </a:t>
            </a:r>
          </a:p>
        </p:txBody>
      </p:sp>
      <p:sp>
        <p:nvSpPr>
          <p:cNvPr id="9" name="Rectangle: Rounded Corners 8">
            <a:extLst>
              <a:ext uri="{FF2B5EF4-FFF2-40B4-BE49-F238E27FC236}">
                <a16:creationId xmlns:a16="http://schemas.microsoft.com/office/drawing/2014/main" id="{E9A5EFCE-E20B-4EED-81FA-6CA4AD37A8E6}"/>
              </a:ext>
            </a:extLst>
          </p:cNvPr>
          <p:cNvSpPr/>
          <p:nvPr/>
        </p:nvSpPr>
        <p:spPr>
          <a:xfrm>
            <a:off x="332980" y="2902325"/>
            <a:ext cx="2102733" cy="21604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Why is it important to know the </a:t>
            </a:r>
            <a:r>
              <a:rPr lang="en-AU" i="1" dirty="0">
                <a:solidFill>
                  <a:schemeClr val="tx1"/>
                </a:solidFill>
              </a:rPr>
              <a:t>2 second rule</a:t>
            </a:r>
            <a:r>
              <a:rPr lang="en-AU" dirty="0">
                <a:solidFill>
                  <a:schemeClr val="tx1"/>
                </a:solidFill>
              </a:rPr>
              <a:t> as a driver?</a:t>
            </a:r>
          </a:p>
        </p:txBody>
      </p:sp>
      <p:sp>
        <p:nvSpPr>
          <p:cNvPr id="10" name="Rectangle: Rounded Corners 9">
            <a:extLst>
              <a:ext uri="{FF2B5EF4-FFF2-40B4-BE49-F238E27FC236}">
                <a16:creationId xmlns:a16="http://schemas.microsoft.com/office/drawing/2014/main" id="{87713E4E-EAAF-4298-98A0-8C1D93C9BFE9}"/>
              </a:ext>
            </a:extLst>
          </p:cNvPr>
          <p:cNvSpPr/>
          <p:nvPr/>
        </p:nvSpPr>
        <p:spPr>
          <a:xfrm>
            <a:off x="2283983" y="4400925"/>
            <a:ext cx="2268797" cy="21604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When should a driver leave </a:t>
            </a:r>
            <a:r>
              <a:rPr lang="en-AU" b="1" dirty="0">
                <a:solidFill>
                  <a:schemeClr val="tx1"/>
                </a:solidFill>
              </a:rPr>
              <a:t>more</a:t>
            </a:r>
            <a:r>
              <a:rPr lang="en-AU" dirty="0">
                <a:solidFill>
                  <a:schemeClr val="tx1"/>
                </a:solidFill>
              </a:rPr>
              <a:t> than a 2 second gap?</a:t>
            </a:r>
          </a:p>
        </p:txBody>
      </p:sp>
      <p:sp>
        <p:nvSpPr>
          <p:cNvPr id="11" name="Rectangle: Rounded Corners 10">
            <a:extLst>
              <a:ext uri="{FF2B5EF4-FFF2-40B4-BE49-F238E27FC236}">
                <a16:creationId xmlns:a16="http://schemas.microsoft.com/office/drawing/2014/main" id="{C7030E9A-D2EB-46CD-8D9D-38857AFEDFE9}"/>
              </a:ext>
            </a:extLst>
          </p:cNvPr>
          <p:cNvSpPr/>
          <p:nvPr/>
        </p:nvSpPr>
        <p:spPr>
          <a:xfrm>
            <a:off x="4720459" y="4400925"/>
            <a:ext cx="2268797" cy="21604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actions can a driver take to maintain a safe distance between vehicles?</a:t>
            </a:r>
          </a:p>
        </p:txBody>
      </p:sp>
      <p:sp>
        <p:nvSpPr>
          <p:cNvPr id="13" name="Oval 12">
            <a:extLst>
              <a:ext uri="{FF2B5EF4-FFF2-40B4-BE49-F238E27FC236}">
                <a16:creationId xmlns:a16="http://schemas.microsoft.com/office/drawing/2014/main" id="{8A7B716D-9B1F-4E77-92C5-079A2A7EAB32}"/>
              </a:ext>
            </a:extLst>
          </p:cNvPr>
          <p:cNvSpPr/>
          <p:nvPr/>
        </p:nvSpPr>
        <p:spPr>
          <a:xfrm>
            <a:off x="9274002" y="277676"/>
            <a:ext cx="2532527" cy="234725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latin typeface="Arial" panose="020B0604020202020204" pitchFamily="34" charset="0"/>
                <a:cs typeface="Arial" panose="020B0604020202020204" pitchFamily="34" charset="0"/>
              </a:rPr>
              <a:t>Behind the Wheel Journal </a:t>
            </a:r>
          </a:p>
          <a:p>
            <a:pPr algn="ctr"/>
            <a:endParaRPr lang="en-AU" dirty="0">
              <a:latin typeface="Arial" panose="020B0604020202020204" pitchFamily="34" charset="0"/>
              <a:cs typeface="Arial" panose="020B0604020202020204" pitchFamily="34" charset="0"/>
            </a:endParaRPr>
          </a:p>
          <a:p>
            <a:pPr algn="ctr"/>
            <a:r>
              <a:rPr lang="en-AU" b="1" dirty="0">
                <a:latin typeface="Arial" panose="020B0604020202020204" pitchFamily="34" charset="0"/>
                <a:cs typeface="Arial" panose="020B0604020202020204" pitchFamily="34" charset="0"/>
              </a:rPr>
              <a:t>QUIZ #11</a:t>
            </a:r>
          </a:p>
          <a:p>
            <a:pPr algn="ctr"/>
            <a:r>
              <a:rPr lang="en-AU" b="1" dirty="0">
                <a:latin typeface="Arial" panose="020B0604020202020204" pitchFamily="34" charset="0"/>
                <a:cs typeface="Arial" panose="020B0604020202020204" pitchFamily="34" charset="0"/>
              </a:rPr>
              <a:t>Speed</a:t>
            </a:r>
          </a:p>
          <a:p>
            <a:pPr algn="ctr"/>
            <a:endParaRPr lang="en-AU" b="1" dirty="0">
              <a:latin typeface="Arial" panose="020B0604020202020204" pitchFamily="34" charset="0"/>
              <a:cs typeface="Arial" panose="020B0604020202020204" pitchFamily="34" charset="0"/>
            </a:endParaRPr>
          </a:p>
          <a:p>
            <a:pPr algn="ctr"/>
            <a:r>
              <a:rPr lang="en-AU" b="1" dirty="0">
                <a:latin typeface="Arial" panose="020B0604020202020204" pitchFamily="34" charset="0"/>
                <a:cs typeface="Arial" panose="020B0604020202020204" pitchFamily="34" charset="0"/>
              </a:rPr>
              <a:t>page 20</a:t>
            </a:r>
          </a:p>
        </p:txBody>
      </p:sp>
      <p:sp>
        <p:nvSpPr>
          <p:cNvPr id="14" name="Rectangle: Rounded Corners 13">
            <a:extLst>
              <a:ext uri="{FF2B5EF4-FFF2-40B4-BE49-F238E27FC236}">
                <a16:creationId xmlns:a16="http://schemas.microsoft.com/office/drawing/2014/main" id="{87BBF98D-0E12-4872-B057-B7DA9FAB2FD2}"/>
              </a:ext>
            </a:extLst>
          </p:cNvPr>
          <p:cNvSpPr/>
          <p:nvPr/>
        </p:nvSpPr>
        <p:spPr>
          <a:xfrm>
            <a:off x="7156935" y="4400925"/>
            <a:ext cx="2268797" cy="21604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tx1"/>
                </a:solidFill>
              </a:rPr>
              <a:t>What could a passenger say if they noticed an unsafe distance between vehicles?</a:t>
            </a:r>
          </a:p>
        </p:txBody>
      </p:sp>
      <p:pic>
        <p:nvPicPr>
          <p:cNvPr id="3" name="Picture 2"/>
          <p:cNvPicPr>
            <a:picLocks noChangeAspect="1"/>
          </p:cNvPicPr>
          <p:nvPr/>
        </p:nvPicPr>
        <p:blipFill rotWithShape="1">
          <a:blip r:embed="rId5"/>
          <a:srcRect r="1058"/>
          <a:stretch/>
        </p:blipFill>
        <p:spPr>
          <a:xfrm>
            <a:off x="2906987" y="2386168"/>
            <a:ext cx="5704090" cy="1524182"/>
          </a:xfrm>
          <a:prstGeom prst="rect">
            <a:avLst/>
          </a:prstGeom>
        </p:spPr>
      </p:pic>
      <p:sp>
        <p:nvSpPr>
          <p:cNvPr id="6" name="Rectangle 5"/>
          <p:cNvSpPr/>
          <p:nvPr/>
        </p:nvSpPr>
        <p:spPr>
          <a:xfrm>
            <a:off x="1852151" y="1346180"/>
            <a:ext cx="6096000" cy="646331"/>
          </a:xfrm>
          <a:prstGeom prst="rect">
            <a:avLst/>
          </a:prstGeom>
        </p:spPr>
        <p:txBody>
          <a:bodyPr>
            <a:spAutoFit/>
          </a:bodyPr>
          <a:lstStyle/>
          <a:p>
            <a:r>
              <a:rPr lang="en-AU" dirty="0">
                <a:hlinkClick r:id="rId6"/>
              </a:rPr>
              <a:t>Road Safety Commission Get Streetwise Tailgating (0.57mins)</a:t>
            </a:r>
            <a:endParaRPr lang="en-AU" dirty="0"/>
          </a:p>
        </p:txBody>
      </p:sp>
      <p:pic>
        <p:nvPicPr>
          <p:cNvPr id="15" name="Picture 14"/>
          <p:cNvPicPr/>
          <p:nvPr/>
        </p:nvPicPr>
        <p:blipFill rotWithShape="1">
          <a:blip r:embed="rId7" cstate="print">
            <a:extLst>
              <a:ext uri="{28A0092B-C50C-407E-A947-70E740481C1C}">
                <a14:useLocalDpi xmlns:a14="http://schemas.microsoft.com/office/drawing/2010/main" val="0"/>
              </a:ext>
            </a:extLst>
          </a:blip>
          <a:srcRect l="19444" t="22051" r="67383" b="50000"/>
          <a:stretch/>
        </p:blipFill>
        <p:spPr>
          <a:xfrm>
            <a:off x="7552932" y="1214873"/>
            <a:ext cx="592455" cy="680720"/>
          </a:xfrm>
          <a:prstGeom prst="rect">
            <a:avLst/>
          </a:prstGeom>
        </p:spPr>
      </p:pic>
    </p:spTree>
    <p:extLst>
      <p:ext uri="{BB962C8B-B14F-4D97-AF65-F5344CB8AC3E}">
        <p14:creationId xmlns:p14="http://schemas.microsoft.com/office/powerpoint/2010/main" val="253175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1"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tx1"/>
                </a:solidFill>
              </a:rPr>
              <a:t>Journal Activities </a:t>
            </a:r>
          </a:p>
        </p:txBody>
      </p:sp>
      <p:sp>
        <p:nvSpPr>
          <p:cNvPr id="4" name="Oval 3">
            <a:extLst>
              <a:ext uri="{FF2B5EF4-FFF2-40B4-BE49-F238E27FC236}">
                <a16:creationId xmlns:a16="http://schemas.microsoft.com/office/drawing/2014/main" id="{35065DB6-224D-4E53-8DCA-CA000CD24DF4}"/>
              </a:ext>
            </a:extLst>
          </p:cNvPr>
          <p:cNvSpPr/>
          <p:nvPr/>
        </p:nvSpPr>
        <p:spPr>
          <a:xfrm>
            <a:off x="351252" y="4331446"/>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5</a:t>
            </a:r>
          </a:p>
          <a:p>
            <a:pPr algn="ctr"/>
            <a:r>
              <a:rPr lang="en-AU" b="1" dirty="0">
                <a:solidFill>
                  <a:schemeClr val="tx1"/>
                </a:solidFill>
                <a:latin typeface="Arial" panose="020B0604020202020204" pitchFamily="34" charset="0"/>
                <a:cs typeface="Arial" panose="020B0604020202020204" pitchFamily="34" charset="0"/>
              </a:rPr>
              <a:t>Get </a:t>
            </a:r>
            <a:r>
              <a:rPr lang="en-AU" b="1" dirty="0" smtClean="0">
                <a:solidFill>
                  <a:schemeClr val="tx1"/>
                </a:solidFill>
                <a:latin typeface="Arial" panose="020B0604020202020204" pitchFamily="34" charset="0"/>
                <a:cs typeface="Arial" panose="020B0604020202020204" pitchFamily="34" charset="0"/>
              </a:rPr>
              <a:t>ready to stop</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8</a:t>
            </a:r>
          </a:p>
        </p:txBody>
      </p:sp>
      <p:sp>
        <p:nvSpPr>
          <p:cNvPr id="5" name="Oval 4">
            <a:extLst>
              <a:ext uri="{FF2B5EF4-FFF2-40B4-BE49-F238E27FC236}">
                <a16:creationId xmlns:a16="http://schemas.microsoft.com/office/drawing/2014/main" id="{342E3150-4D40-45BA-8954-BCD02927DF3C}"/>
              </a:ext>
            </a:extLst>
          </p:cNvPr>
          <p:cNvSpPr/>
          <p:nvPr/>
        </p:nvSpPr>
        <p:spPr>
          <a:xfrm>
            <a:off x="3298014" y="4217147"/>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7</a:t>
            </a:r>
          </a:p>
          <a:p>
            <a:pPr algn="ctr"/>
            <a:r>
              <a:rPr lang="en-AU" b="1" dirty="0">
                <a:solidFill>
                  <a:schemeClr val="tx1"/>
                </a:solidFill>
                <a:latin typeface="Arial" panose="020B0604020202020204" pitchFamily="34" charset="0"/>
                <a:cs typeface="Arial" panose="020B0604020202020204" pitchFamily="34" charset="0"/>
              </a:rPr>
              <a:t>Check </a:t>
            </a:r>
            <a:r>
              <a:rPr lang="en-AU" b="1" dirty="0" smtClean="0">
                <a:solidFill>
                  <a:schemeClr val="tx1"/>
                </a:solidFill>
                <a:latin typeface="Arial" panose="020B0604020202020204" pitchFamily="34" charset="0"/>
                <a:cs typeface="Arial" panose="020B0604020202020204" pitchFamily="34" charset="0"/>
              </a:rPr>
              <a:t>your speed</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10</a:t>
            </a:r>
          </a:p>
        </p:txBody>
      </p:sp>
      <p:sp>
        <p:nvSpPr>
          <p:cNvPr id="6" name="Oval 5">
            <a:extLst>
              <a:ext uri="{FF2B5EF4-FFF2-40B4-BE49-F238E27FC236}">
                <a16:creationId xmlns:a16="http://schemas.microsoft.com/office/drawing/2014/main" id="{DF684D15-3E66-48A4-B506-83682B24DF37}"/>
              </a:ext>
            </a:extLst>
          </p:cNvPr>
          <p:cNvSpPr/>
          <p:nvPr/>
        </p:nvSpPr>
        <p:spPr>
          <a:xfrm>
            <a:off x="3144879" y="1571812"/>
            <a:ext cx="2532527" cy="2347259"/>
          </a:xfrm>
          <a:prstGeom prst="ellipse">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Behind the Wheel Journal </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TASK 6</a:t>
            </a:r>
          </a:p>
          <a:p>
            <a:pPr algn="ctr"/>
            <a:r>
              <a:rPr lang="en-AU" b="1" dirty="0">
                <a:solidFill>
                  <a:schemeClr val="tx1"/>
                </a:solidFill>
                <a:latin typeface="Arial" panose="020B0604020202020204" pitchFamily="34" charset="0"/>
                <a:cs typeface="Arial" panose="020B0604020202020204" pitchFamily="34" charset="0"/>
              </a:rPr>
              <a:t>Keeping </a:t>
            </a:r>
            <a:r>
              <a:rPr lang="en-AU" b="1" dirty="0" smtClean="0">
                <a:solidFill>
                  <a:schemeClr val="tx1"/>
                </a:solidFill>
                <a:latin typeface="Arial" panose="020B0604020202020204" pitchFamily="34" charset="0"/>
                <a:cs typeface="Arial" panose="020B0604020202020204" pitchFamily="34" charset="0"/>
              </a:rPr>
              <a:t>a </a:t>
            </a:r>
            <a:r>
              <a:rPr lang="en-AU" b="1" dirty="0">
                <a:solidFill>
                  <a:schemeClr val="tx1"/>
                </a:solidFill>
                <a:latin typeface="Arial" panose="020B0604020202020204" pitchFamily="34" charset="0"/>
                <a:cs typeface="Arial" panose="020B0604020202020204" pitchFamily="34" charset="0"/>
              </a:rPr>
              <a:t>s</a:t>
            </a:r>
            <a:r>
              <a:rPr lang="en-AU" b="1" dirty="0" smtClean="0">
                <a:solidFill>
                  <a:schemeClr val="tx1"/>
                </a:solidFill>
                <a:latin typeface="Arial" panose="020B0604020202020204" pitchFamily="34" charset="0"/>
                <a:cs typeface="Arial" panose="020B0604020202020204" pitchFamily="34" charset="0"/>
              </a:rPr>
              <a:t>afe distance</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9</a:t>
            </a:r>
          </a:p>
        </p:txBody>
      </p:sp>
      <p:sp>
        <p:nvSpPr>
          <p:cNvPr id="7" name="Oval 6">
            <a:extLst>
              <a:ext uri="{FF2B5EF4-FFF2-40B4-BE49-F238E27FC236}">
                <a16:creationId xmlns:a16="http://schemas.microsoft.com/office/drawing/2014/main" id="{85F6BAE6-D2C3-4EE8-BB4B-F1739529116C}"/>
              </a:ext>
            </a:extLst>
          </p:cNvPr>
          <p:cNvSpPr/>
          <p:nvPr/>
        </p:nvSpPr>
        <p:spPr>
          <a:xfrm>
            <a:off x="7644057" y="3919071"/>
            <a:ext cx="2532527" cy="2347259"/>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solidFill>
                  <a:schemeClr val="tx1"/>
                </a:solidFill>
                <a:latin typeface="Arial" panose="020B0604020202020204" pitchFamily="34" charset="0"/>
                <a:cs typeface="Arial" panose="020B0604020202020204" pitchFamily="34" charset="0"/>
              </a:rPr>
              <a:t>Keys4Life Student Workbook</a:t>
            </a:r>
          </a:p>
          <a:p>
            <a:pPr algn="ctr"/>
            <a:endParaRPr lang="en-AU" dirty="0">
              <a:solidFill>
                <a:schemeClr val="tx1"/>
              </a:solidFill>
              <a:latin typeface="Arial" panose="020B0604020202020204" pitchFamily="34" charset="0"/>
              <a:cs typeface="Arial" panose="020B0604020202020204" pitchFamily="34" charset="0"/>
            </a:endParaRPr>
          </a:p>
          <a:p>
            <a:pPr algn="ctr"/>
            <a:r>
              <a:rPr lang="en-AU" b="1" dirty="0" smtClean="0">
                <a:solidFill>
                  <a:schemeClr val="tx1"/>
                </a:solidFill>
                <a:latin typeface="Arial" panose="020B0604020202020204" pitchFamily="34" charset="0"/>
                <a:cs typeface="Arial" panose="020B0604020202020204" pitchFamily="34" charset="0"/>
              </a:rPr>
              <a:t>QUIZ 1</a:t>
            </a:r>
          </a:p>
          <a:p>
            <a:pPr algn="ctr"/>
            <a:r>
              <a:rPr lang="en-AU" b="1" dirty="0" smtClean="0">
                <a:solidFill>
                  <a:schemeClr val="tx1"/>
                </a:solidFill>
                <a:latin typeface="Arial" panose="020B0604020202020204" pitchFamily="34" charset="0"/>
                <a:cs typeface="Arial" panose="020B0604020202020204" pitchFamily="34" charset="0"/>
              </a:rPr>
              <a:t>Speed</a:t>
            </a:r>
            <a:endParaRPr lang="en-AU" b="1" dirty="0">
              <a:solidFill>
                <a:schemeClr val="tx1"/>
              </a:solidFill>
              <a:latin typeface="Arial" panose="020B0604020202020204" pitchFamily="34" charset="0"/>
              <a:cs typeface="Arial" panose="020B0604020202020204" pitchFamily="34" charset="0"/>
            </a:endParaRPr>
          </a:p>
          <a:p>
            <a:pPr algn="ctr"/>
            <a:endParaRPr lang="en-AU" b="1" dirty="0">
              <a:solidFill>
                <a:schemeClr val="tx1"/>
              </a:solidFill>
              <a:latin typeface="Arial" panose="020B0604020202020204" pitchFamily="34" charset="0"/>
              <a:cs typeface="Arial" panose="020B0604020202020204" pitchFamily="34" charset="0"/>
            </a:endParaRPr>
          </a:p>
          <a:p>
            <a:pPr algn="ctr"/>
            <a:r>
              <a:rPr lang="en-AU" b="1" dirty="0">
                <a:solidFill>
                  <a:schemeClr val="tx1"/>
                </a:solidFill>
                <a:latin typeface="Arial" panose="020B0604020202020204" pitchFamily="34" charset="0"/>
                <a:cs typeface="Arial" panose="020B0604020202020204" pitchFamily="34" charset="0"/>
              </a:rPr>
              <a:t>Page 4</a:t>
            </a:r>
          </a:p>
        </p:txBody>
      </p:sp>
      <p:pic>
        <p:nvPicPr>
          <p:cNvPr id="9" name="Picture 8"/>
          <p:cNvPicPr>
            <a:picLocks noChangeAspect="1"/>
          </p:cNvPicPr>
          <p:nvPr/>
        </p:nvPicPr>
        <p:blipFill>
          <a:blip r:embed="rId3"/>
          <a:stretch>
            <a:fillRect/>
          </a:stretch>
        </p:blipFill>
        <p:spPr>
          <a:xfrm>
            <a:off x="1084848" y="1574381"/>
            <a:ext cx="1652517" cy="2344690"/>
          </a:xfrm>
          <a:prstGeom prst="rect">
            <a:avLst/>
          </a:prstGeom>
          <a:ln>
            <a:noFill/>
          </a:ln>
          <a:effectLst>
            <a:outerShdw blurRad="292100" dist="139700" dir="2700000" algn="tl" rotWithShape="0">
              <a:srgbClr val="333333">
                <a:alpha val="65000"/>
              </a:srgbClr>
            </a:outerShdw>
          </a:effectLst>
        </p:spPr>
      </p:pic>
      <p:pic>
        <p:nvPicPr>
          <p:cNvPr id="10" name="Picture 9"/>
          <p:cNvPicPr>
            <a:picLocks noChangeAspect="1"/>
          </p:cNvPicPr>
          <p:nvPr/>
        </p:nvPicPr>
        <p:blipFill>
          <a:blip r:embed="rId4"/>
          <a:stretch>
            <a:fillRect/>
          </a:stretch>
        </p:blipFill>
        <p:spPr>
          <a:xfrm>
            <a:off x="8144951" y="1453450"/>
            <a:ext cx="1680312" cy="23201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96705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450" y="844864"/>
            <a:ext cx="3573616" cy="4463889"/>
          </a:xfrm>
        </p:spPr>
        <p:txBody>
          <a:bodyPr anchor="ctr">
            <a:normAutofit/>
          </a:bodyPr>
          <a:lstStyle/>
          <a:p>
            <a:pPr algn="ctr"/>
            <a:r>
              <a:rPr lang="en-AU" sz="3200" dirty="0">
                <a:solidFill>
                  <a:schemeClr val="tx1"/>
                </a:solidFill>
                <a:cs typeface="Arial" panose="020B0604020202020204" pitchFamily="34" charset="0"/>
              </a:rPr>
              <a:t>Activity 7.2</a:t>
            </a:r>
            <a:br>
              <a:rPr lang="en-AU" sz="3200" dirty="0">
                <a:solidFill>
                  <a:schemeClr val="tx1"/>
                </a:solidFill>
                <a:cs typeface="Arial" panose="020B0604020202020204" pitchFamily="34" charset="0"/>
              </a:rPr>
            </a:br>
            <a:r>
              <a:rPr lang="en-AU" b="1" dirty="0">
                <a:solidFill>
                  <a:schemeClr val="tx1"/>
                </a:solidFill>
                <a:cs typeface="Arial" panose="020B0604020202020204" pitchFamily="34" charset="0"/>
              </a:rPr>
              <a:t>Driving is a Complex Task</a:t>
            </a:r>
            <a:r>
              <a:rPr lang="en-AU" b="1" dirty="0">
                <a:cs typeface="Arial" panose="020B0604020202020204" pitchFamily="34" charset="0"/>
              </a:rPr>
              <a:t/>
            </a:r>
            <a:br>
              <a:rPr lang="en-AU" b="1" dirty="0">
                <a:cs typeface="Arial" panose="020B0604020202020204" pitchFamily="34" charset="0"/>
              </a:rPr>
            </a:br>
            <a:endParaRPr lang="en-AU" dirty="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1046" y="4972616"/>
            <a:ext cx="825124" cy="704068"/>
          </a:xfrm>
          <a:prstGeom prst="rect">
            <a:avLst/>
          </a:prstGeom>
        </p:spPr>
      </p:pic>
      <p:sp>
        <p:nvSpPr>
          <p:cNvPr id="11" name="Rounded Rectangle 10"/>
          <p:cNvSpPr/>
          <p:nvPr/>
        </p:nvSpPr>
        <p:spPr>
          <a:xfrm>
            <a:off x="4081549" y="1384808"/>
            <a:ext cx="6264000" cy="169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Learning intention</a:t>
            </a:r>
            <a:endParaRPr lang="en-US" sz="3300" dirty="0">
              <a:solidFill>
                <a:schemeClr val="tx1"/>
              </a:solidFill>
            </a:endParaRPr>
          </a:p>
        </p:txBody>
      </p:sp>
      <p:sp>
        <p:nvSpPr>
          <p:cNvPr id="13" name="Rounded Rectangle 12"/>
          <p:cNvSpPr/>
          <p:nvPr/>
        </p:nvSpPr>
        <p:spPr>
          <a:xfrm>
            <a:off x="4081549" y="3274496"/>
            <a:ext cx="6264000" cy="2303344"/>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1466850">
              <a:lnSpc>
                <a:spcPct val="90000"/>
              </a:lnSpc>
              <a:spcBef>
                <a:spcPct val="0"/>
              </a:spcBef>
              <a:spcAft>
                <a:spcPct val="35000"/>
              </a:spcAft>
            </a:pPr>
            <a:r>
              <a:rPr lang="en-AU" sz="3300" b="1" dirty="0">
                <a:solidFill>
                  <a:schemeClr val="tx1"/>
                </a:solidFill>
              </a:rPr>
              <a:t>Demonstrate how distractions impact driving</a:t>
            </a:r>
            <a:endParaRPr lang="en-US" sz="3300" b="1" dirty="0">
              <a:solidFill>
                <a:schemeClr val="tx1"/>
              </a:solidFill>
            </a:endParaRPr>
          </a:p>
        </p:txBody>
      </p:sp>
      <p:sp>
        <p:nvSpPr>
          <p:cNvPr id="3" name="TextBox 2"/>
          <p:cNvSpPr txBox="1"/>
          <p:nvPr/>
        </p:nvSpPr>
        <p:spPr>
          <a:xfrm>
            <a:off x="1011035" y="5775528"/>
            <a:ext cx="6141027" cy="369332"/>
          </a:xfrm>
          <a:prstGeom prst="rect">
            <a:avLst/>
          </a:prstGeom>
          <a:noFill/>
        </p:spPr>
        <p:txBody>
          <a:bodyPr wrap="square" rtlCol="0">
            <a:spAutoFit/>
          </a:bodyPr>
          <a:lstStyle/>
          <a:p>
            <a:r>
              <a:rPr lang="en-AU" dirty="0" smtClean="0">
                <a:hlinkClick r:id="rId4"/>
              </a:rPr>
              <a:t>Road Safety Commission Life Toll - </a:t>
            </a:r>
            <a:r>
              <a:rPr lang="en-AU" dirty="0" err="1" smtClean="0">
                <a:hlinkClick r:id="rId4"/>
              </a:rPr>
              <a:t>Roslind's</a:t>
            </a:r>
            <a:r>
              <a:rPr lang="en-AU" dirty="0" smtClean="0">
                <a:hlinkClick r:id="rId4"/>
              </a:rPr>
              <a:t> story 30sec</a:t>
            </a:r>
            <a:endParaRPr lang="en-AU" dirty="0"/>
          </a:p>
        </p:txBody>
      </p:sp>
    </p:spTree>
    <p:extLst>
      <p:ext uri="{BB962C8B-B14F-4D97-AF65-F5344CB8AC3E}">
        <p14:creationId xmlns:p14="http://schemas.microsoft.com/office/powerpoint/2010/main" val="3026548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8E54855-AB01-4C3C-9D89-5AEFDC1DE3CF}"/>
              </a:ext>
            </a:extLst>
          </p:cNvPr>
          <p:cNvSpPr/>
          <p:nvPr/>
        </p:nvSpPr>
        <p:spPr>
          <a:xfrm>
            <a:off x="3537970" y="1280758"/>
            <a:ext cx="4758865" cy="391228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677334" y="354244"/>
            <a:ext cx="8596668" cy="1320800"/>
          </a:xfrm>
        </p:spPr>
        <p:txBody>
          <a:bodyPr/>
          <a:lstStyle/>
          <a:p>
            <a:r>
              <a:rPr lang="en-AU" dirty="0">
                <a:solidFill>
                  <a:schemeClr val="tx1"/>
                </a:solidFill>
              </a:rPr>
              <a:t>Driving is a complex task activity</a:t>
            </a:r>
          </a:p>
        </p:txBody>
      </p:sp>
      <p:sp>
        <p:nvSpPr>
          <p:cNvPr id="4" name="TextBox 3">
            <a:extLst>
              <a:ext uri="{FF2B5EF4-FFF2-40B4-BE49-F238E27FC236}">
                <a16:creationId xmlns:a16="http://schemas.microsoft.com/office/drawing/2014/main" id="{1C8CCF22-BC26-4FD1-998A-B95F2264A32D}"/>
              </a:ext>
            </a:extLst>
          </p:cNvPr>
          <p:cNvSpPr txBox="1"/>
          <p:nvPr/>
        </p:nvSpPr>
        <p:spPr>
          <a:xfrm>
            <a:off x="3815379" y="1347125"/>
            <a:ext cx="3958814" cy="1200329"/>
          </a:xfrm>
          <a:prstGeom prst="rect">
            <a:avLst/>
          </a:prstGeom>
          <a:noFill/>
        </p:spPr>
        <p:txBody>
          <a:bodyPr wrap="square" rtlCol="0">
            <a:spAutoFit/>
          </a:bodyPr>
          <a:lstStyle/>
          <a:p>
            <a:pPr algn="ctr"/>
            <a:r>
              <a:rPr lang="en-AU" b="1" u="sng" dirty="0"/>
              <a:t>DRIVER</a:t>
            </a:r>
          </a:p>
          <a:p>
            <a:pPr algn="ctr"/>
            <a:r>
              <a:rPr lang="en-AU" dirty="0"/>
              <a:t>1. Sort the playing cards into suits from lowest to highest.</a:t>
            </a:r>
          </a:p>
          <a:p>
            <a:r>
              <a:rPr lang="en-AU" dirty="0"/>
              <a:t> </a:t>
            </a:r>
          </a:p>
        </p:txBody>
      </p:sp>
      <p:sp>
        <p:nvSpPr>
          <p:cNvPr id="5" name="TextBox 4">
            <a:extLst>
              <a:ext uri="{FF2B5EF4-FFF2-40B4-BE49-F238E27FC236}">
                <a16:creationId xmlns:a16="http://schemas.microsoft.com/office/drawing/2014/main" id="{C7069BA8-2D97-4EE8-9746-09561BA56592}"/>
              </a:ext>
            </a:extLst>
          </p:cNvPr>
          <p:cNvSpPr txBox="1"/>
          <p:nvPr/>
        </p:nvSpPr>
        <p:spPr>
          <a:xfrm>
            <a:off x="3442545" y="2295282"/>
            <a:ext cx="4804484" cy="923330"/>
          </a:xfrm>
          <a:prstGeom prst="rect">
            <a:avLst/>
          </a:prstGeom>
          <a:noFill/>
        </p:spPr>
        <p:txBody>
          <a:bodyPr wrap="square" rtlCol="0">
            <a:spAutoFit/>
          </a:bodyPr>
          <a:lstStyle/>
          <a:p>
            <a:pPr algn="ctr"/>
            <a:r>
              <a:rPr lang="en-AU" b="1" dirty="0"/>
              <a:t>2. Read aloud all of the </a:t>
            </a:r>
            <a:r>
              <a:rPr lang="en-AU" b="1" dirty="0">
                <a:highlight>
                  <a:srgbClr val="00FF00"/>
                </a:highlight>
              </a:rPr>
              <a:t>skill</a:t>
            </a:r>
            <a:r>
              <a:rPr lang="en-AU" b="1" dirty="0"/>
              <a:t> cards shown to you. </a:t>
            </a:r>
          </a:p>
          <a:p>
            <a:r>
              <a:rPr lang="en-AU" dirty="0"/>
              <a:t> </a:t>
            </a:r>
          </a:p>
        </p:txBody>
      </p:sp>
      <p:grpSp>
        <p:nvGrpSpPr>
          <p:cNvPr id="9" name="Group 8">
            <a:extLst>
              <a:ext uri="{FF2B5EF4-FFF2-40B4-BE49-F238E27FC236}">
                <a16:creationId xmlns:a16="http://schemas.microsoft.com/office/drawing/2014/main" id="{F4A330F6-9A00-4B53-89BE-43CD293FE5DB}"/>
              </a:ext>
            </a:extLst>
          </p:cNvPr>
          <p:cNvGrpSpPr/>
          <p:nvPr/>
        </p:nvGrpSpPr>
        <p:grpSpPr>
          <a:xfrm>
            <a:off x="8392259" y="1365521"/>
            <a:ext cx="2656242" cy="3768972"/>
            <a:chOff x="7773699" y="2443080"/>
            <a:chExt cx="3291841" cy="3472310"/>
          </a:xfrm>
          <a:solidFill>
            <a:schemeClr val="accent4">
              <a:lumMod val="20000"/>
              <a:lumOff val="80000"/>
            </a:schemeClr>
          </a:solidFill>
        </p:grpSpPr>
        <p:sp>
          <p:nvSpPr>
            <p:cNvPr id="8" name="Rectangle: Rounded Corners 7">
              <a:extLst>
                <a:ext uri="{FF2B5EF4-FFF2-40B4-BE49-F238E27FC236}">
                  <a16:creationId xmlns:a16="http://schemas.microsoft.com/office/drawing/2014/main" id="{5F691DBF-3733-41BD-84DE-8BC34BA026D7}"/>
                </a:ext>
              </a:extLst>
            </p:cNvPr>
            <p:cNvSpPr/>
            <p:nvPr/>
          </p:nvSpPr>
          <p:spPr>
            <a:xfrm>
              <a:off x="7773700" y="2443080"/>
              <a:ext cx="3291840" cy="320299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7DDE918E-1F35-4304-9CD9-158D8C2436AC}"/>
                </a:ext>
              </a:extLst>
            </p:cNvPr>
            <p:cNvSpPr txBox="1"/>
            <p:nvPr/>
          </p:nvSpPr>
          <p:spPr>
            <a:xfrm>
              <a:off x="7773699" y="2767974"/>
              <a:ext cx="3291840" cy="3147416"/>
            </a:xfrm>
            <a:prstGeom prst="rect">
              <a:avLst/>
            </a:prstGeom>
            <a:grpFill/>
          </p:spPr>
          <p:txBody>
            <a:bodyPr wrap="square" rtlCol="0">
              <a:spAutoFit/>
            </a:bodyPr>
            <a:lstStyle/>
            <a:p>
              <a:pPr algn="ctr"/>
              <a:r>
                <a:rPr lang="en-AU" b="1" u="sng" dirty="0"/>
                <a:t>2. SKILL CARD MANAGER</a:t>
              </a:r>
            </a:p>
            <a:p>
              <a:pPr algn="ctr"/>
              <a:endParaRPr lang="en-AU" dirty="0"/>
            </a:p>
            <a:p>
              <a:pPr algn="ctr"/>
              <a:r>
                <a:rPr lang="en-AU" dirty="0"/>
                <a:t>At different intervals and for a few seconds, show a skill card to the driver.</a:t>
              </a:r>
            </a:p>
            <a:p>
              <a:pPr algn="ctr"/>
              <a:endParaRPr lang="en-AU" dirty="0"/>
            </a:p>
            <a:p>
              <a:pPr algn="ctr"/>
              <a:r>
                <a:rPr lang="en-AU" dirty="0"/>
                <a:t>Keep track of the cards the driver fails to read aloud. </a:t>
              </a:r>
            </a:p>
            <a:p>
              <a:r>
                <a:rPr lang="en-AU" dirty="0"/>
                <a:t> </a:t>
              </a:r>
            </a:p>
          </p:txBody>
        </p:sp>
      </p:grpSp>
      <p:sp>
        <p:nvSpPr>
          <p:cNvPr id="10" name="TextBox 9">
            <a:extLst>
              <a:ext uri="{FF2B5EF4-FFF2-40B4-BE49-F238E27FC236}">
                <a16:creationId xmlns:a16="http://schemas.microsoft.com/office/drawing/2014/main" id="{8C09C8B6-7690-4ACD-BBA2-1F66B74B4C94}"/>
              </a:ext>
            </a:extLst>
          </p:cNvPr>
          <p:cNvSpPr txBox="1"/>
          <p:nvPr/>
        </p:nvSpPr>
        <p:spPr>
          <a:xfrm>
            <a:off x="3860651" y="4249626"/>
            <a:ext cx="3958814" cy="1200329"/>
          </a:xfrm>
          <a:prstGeom prst="rect">
            <a:avLst/>
          </a:prstGeom>
          <a:noFill/>
        </p:spPr>
        <p:txBody>
          <a:bodyPr wrap="square" rtlCol="0">
            <a:spAutoFit/>
          </a:bodyPr>
          <a:lstStyle/>
          <a:p>
            <a:pPr algn="ctr"/>
            <a:r>
              <a:rPr lang="en-AU" dirty="0"/>
              <a:t>Keep sorting the playing cards. If you stop sorting, you have stopped driving!</a:t>
            </a:r>
          </a:p>
          <a:p>
            <a:r>
              <a:rPr lang="en-AU" dirty="0"/>
              <a:t> </a:t>
            </a:r>
          </a:p>
        </p:txBody>
      </p:sp>
      <p:grpSp>
        <p:nvGrpSpPr>
          <p:cNvPr id="11" name="Group 10">
            <a:extLst>
              <a:ext uri="{FF2B5EF4-FFF2-40B4-BE49-F238E27FC236}">
                <a16:creationId xmlns:a16="http://schemas.microsoft.com/office/drawing/2014/main" id="{C3B4FBEA-100D-43FE-BE91-B58AC1D45336}"/>
              </a:ext>
            </a:extLst>
          </p:cNvPr>
          <p:cNvGrpSpPr/>
          <p:nvPr/>
        </p:nvGrpSpPr>
        <p:grpSpPr>
          <a:xfrm>
            <a:off x="444649" y="1339299"/>
            <a:ext cx="2952077" cy="5009546"/>
            <a:chOff x="8549639" y="2417518"/>
            <a:chExt cx="2952077" cy="4526060"/>
          </a:xfrm>
        </p:grpSpPr>
        <p:sp>
          <p:nvSpPr>
            <p:cNvPr id="12" name="Rectangle: Rounded Corners 11">
              <a:extLst>
                <a:ext uri="{FF2B5EF4-FFF2-40B4-BE49-F238E27FC236}">
                  <a16:creationId xmlns:a16="http://schemas.microsoft.com/office/drawing/2014/main" id="{F0D70ECA-D29B-4D42-8EB2-1ACF75B20F77}"/>
                </a:ext>
              </a:extLst>
            </p:cNvPr>
            <p:cNvSpPr/>
            <p:nvPr/>
          </p:nvSpPr>
          <p:spPr>
            <a:xfrm>
              <a:off x="8549639" y="2417518"/>
              <a:ext cx="2952077" cy="3573424"/>
            </a:xfrm>
            <a:prstGeom prst="roundRect">
              <a:avLst/>
            </a:prstGeom>
            <a:solidFill>
              <a:srgbClr val="FD4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000" b="1"/>
            </a:p>
          </p:txBody>
        </p:sp>
        <p:sp>
          <p:nvSpPr>
            <p:cNvPr id="13" name="TextBox 12">
              <a:extLst>
                <a:ext uri="{FF2B5EF4-FFF2-40B4-BE49-F238E27FC236}">
                  <a16:creationId xmlns:a16="http://schemas.microsoft.com/office/drawing/2014/main" id="{07BA8D8D-4FDB-48F9-B269-AF8E8D848C90}"/>
                </a:ext>
              </a:extLst>
            </p:cNvPr>
            <p:cNvSpPr txBox="1"/>
            <p:nvPr/>
          </p:nvSpPr>
          <p:spPr>
            <a:xfrm>
              <a:off x="8641078" y="2635308"/>
              <a:ext cx="2769197" cy="4308270"/>
            </a:xfrm>
            <a:prstGeom prst="rect">
              <a:avLst/>
            </a:prstGeom>
            <a:noFill/>
          </p:spPr>
          <p:txBody>
            <a:bodyPr wrap="square" rtlCol="0">
              <a:spAutoFit/>
            </a:bodyPr>
            <a:lstStyle/>
            <a:p>
              <a:pPr algn="ctr"/>
              <a:r>
                <a:rPr lang="en-AU" sz="2000" b="1" u="sng" dirty="0"/>
                <a:t>3. HAZARD CARD MANAGER</a:t>
              </a:r>
            </a:p>
            <a:p>
              <a:pPr algn="ctr"/>
              <a:endParaRPr lang="en-AU" sz="2000" b="1" dirty="0"/>
            </a:p>
            <a:p>
              <a:pPr algn="ctr"/>
              <a:r>
                <a:rPr lang="en-AU" sz="2000" b="1" dirty="0"/>
                <a:t>At different intervals and for a few seconds, show a hazard card to the driver.</a:t>
              </a:r>
            </a:p>
            <a:p>
              <a:pPr algn="ctr"/>
              <a:endParaRPr lang="en-AU" sz="2000" b="1" dirty="0"/>
            </a:p>
            <a:p>
              <a:pPr algn="ctr"/>
              <a:r>
                <a:rPr lang="en-AU" sz="2000" b="1" dirty="0"/>
                <a:t>Keep track of the cards the driver fails to read aloud. </a:t>
              </a:r>
            </a:p>
            <a:p>
              <a:r>
                <a:rPr lang="en-AU" sz="2000" b="1" dirty="0"/>
                <a:t> </a:t>
              </a:r>
            </a:p>
          </p:txBody>
        </p:sp>
      </p:grpSp>
      <p:grpSp>
        <p:nvGrpSpPr>
          <p:cNvPr id="19" name="Group 18">
            <a:extLst>
              <a:ext uri="{FF2B5EF4-FFF2-40B4-BE49-F238E27FC236}">
                <a16:creationId xmlns:a16="http://schemas.microsoft.com/office/drawing/2014/main" id="{6C4B8115-17E0-4698-9BD9-12F7F425E201}"/>
              </a:ext>
            </a:extLst>
          </p:cNvPr>
          <p:cNvGrpSpPr/>
          <p:nvPr/>
        </p:nvGrpSpPr>
        <p:grpSpPr>
          <a:xfrm>
            <a:off x="2620381" y="5354332"/>
            <a:ext cx="6521826" cy="1483807"/>
            <a:chOff x="2602004" y="5103674"/>
            <a:chExt cx="6521826" cy="1785710"/>
          </a:xfrm>
        </p:grpSpPr>
        <p:sp>
          <p:nvSpPr>
            <p:cNvPr id="17" name="Rectangle: Rounded Corners 16">
              <a:extLst>
                <a:ext uri="{FF2B5EF4-FFF2-40B4-BE49-F238E27FC236}">
                  <a16:creationId xmlns:a16="http://schemas.microsoft.com/office/drawing/2014/main" id="{19E5D4CA-D1A9-4C62-850B-8F36060A9F04}"/>
                </a:ext>
              </a:extLst>
            </p:cNvPr>
            <p:cNvSpPr/>
            <p:nvPr/>
          </p:nvSpPr>
          <p:spPr>
            <a:xfrm>
              <a:off x="2602004" y="5103674"/>
              <a:ext cx="6521826" cy="1624061"/>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1FAA6D16-C8DF-4F30-A166-DFF5F31495C3}"/>
                </a:ext>
              </a:extLst>
            </p:cNvPr>
            <p:cNvSpPr txBox="1"/>
            <p:nvPr/>
          </p:nvSpPr>
          <p:spPr>
            <a:xfrm>
              <a:off x="2602004" y="5111472"/>
              <a:ext cx="6521826" cy="1777912"/>
            </a:xfrm>
            <a:prstGeom prst="rect">
              <a:avLst/>
            </a:prstGeom>
            <a:noFill/>
          </p:spPr>
          <p:txBody>
            <a:bodyPr wrap="square" rtlCol="0">
              <a:spAutoFit/>
            </a:bodyPr>
            <a:lstStyle/>
            <a:p>
              <a:pPr algn="ctr"/>
              <a:r>
                <a:rPr lang="en-AU" b="1" u="sng" dirty="0"/>
                <a:t>4. PASSENGER</a:t>
              </a:r>
            </a:p>
            <a:p>
              <a:pPr algn="ctr"/>
              <a:r>
                <a:rPr lang="en-AU" dirty="0"/>
                <a:t>Ask the driver each of the questions on the sheet provided. </a:t>
              </a:r>
            </a:p>
            <a:p>
              <a:pPr algn="ctr"/>
              <a:endParaRPr lang="en-AU" dirty="0"/>
            </a:p>
            <a:p>
              <a:pPr algn="ctr"/>
              <a:r>
                <a:rPr lang="en-AU" dirty="0"/>
                <a:t>Keep track of the questions not answered by the driver. </a:t>
              </a:r>
            </a:p>
            <a:p>
              <a:r>
                <a:rPr lang="en-AU" dirty="0"/>
                <a:t> </a:t>
              </a:r>
            </a:p>
          </p:txBody>
        </p:sp>
      </p:grpSp>
      <p:sp>
        <p:nvSpPr>
          <p:cNvPr id="18" name="TextBox 17">
            <a:extLst>
              <a:ext uri="{FF2B5EF4-FFF2-40B4-BE49-F238E27FC236}">
                <a16:creationId xmlns:a16="http://schemas.microsoft.com/office/drawing/2014/main" id="{7EE35696-1CF0-4BC0-A6F0-95827956E529}"/>
              </a:ext>
            </a:extLst>
          </p:cNvPr>
          <p:cNvSpPr txBox="1"/>
          <p:nvPr/>
        </p:nvSpPr>
        <p:spPr>
          <a:xfrm>
            <a:off x="3488165" y="3799785"/>
            <a:ext cx="4758865" cy="646331"/>
          </a:xfrm>
          <a:prstGeom prst="rect">
            <a:avLst/>
          </a:prstGeom>
          <a:noFill/>
        </p:spPr>
        <p:txBody>
          <a:bodyPr wrap="square" rtlCol="0">
            <a:spAutoFit/>
          </a:bodyPr>
          <a:lstStyle/>
          <a:p>
            <a:pPr algn="ctr"/>
            <a:r>
              <a:rPr lang="en-AU" b="1" dirty="0"/>
              <a:t>4. Answer your </a:t>
            </a:r>
            <a:r>
              <a:rPr lang="en-AU" b="1" dirty="0">
                <a:highlight>
                  <a:srgbClr val="FFFF00"/>
                </a:highlight>
              </a:rPr>
              <a:t>passenger’s</a:t>
            </a:r>
            <a:r>
              <a:rPr lang="en-AU" b="1" dirty="0"/>
              <a:t> questions</a:t>
            </a:r>
          </a:p>
          <a:p>
            <a:r>
              <a:rPr lang="en-AU" dirty="0"/>
              <a:t> </a:t>
            </a:r>
          </a:p>
        </p:txBody>
      </p:sp>
      <p:sp>
        <p:nvSpPr>
          <p:cNvPr id="20" name="Rectangle: Rounded Corners 19">
            <a:extLst>
              <a:ext uri="{FF2B5EF4-FFF2-40B4-BE49-F238E27FC236}">
                <a16:creationId xmlns:a16="http://schemas.microsoft.com/office/drawing/2014/main" id="{D13BE715-A621-4BF8-A1DC-1123B3E6139B}"/>
              </a:ext>
            </a:extLst>
          </p:cNvPr>
          <p:cNvSpPr/>
          <p:nvPr/>
        </p:nvSpPr>
        <p:spPr>
          <a:xfrm>
            <a:off x="9423652" y="5193046"/>
            <a:ext cx="2649515" cy="1511753"/>
          </a:xfrm>
          <a:prstGeom prst="roundRect">
            <a:avLst/>
          </a:prstGeom>
          <a:solidFill>
            <a:srgbClr val="FDADE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u="sng" dirty="0">
                <a:solidFill>
                  <a:schemeClr val="tx1"/>
                </a:solidFill>
                <a:latin typeface="Trebuchet MS (Body)"/>
                <a:cs typeface="Arial" panose="020B0604020202020204" pitchFamily="34" charset="0"/>
              </a:rPr>
              <a:t>Observer (optional)</a:t>
            </a:r>
          </a:p>
          <a:p>
            <a:pPr algn="ctr"/>
            <a:r>
              <a:rPr lang="en-AU" sz="1600" dirty="0">
                <a:solidFill>
                  <a:schemeClr val="tx1"/>
                </a:solidFill>
                <a:latin typeface="Trebuchet MS (Body)"/>
                <a:cs typeface="Arial" panose="020B0604020202020204" pitchFamily="34" charset="0"/>
              </a:rPr>
              <a:t>What did you notice about the driver’s ability to sort the playing cards throughout this activity</a:t>
            </a:r>
            <a:r>
              <a:rPr lang="en-AU" sz="1400" dirty="0">
                <a:solidFill>
                  <a:schemeClr val="tx1"/>
                </a:solidFill>
                <a:latin typeface="Trebuchet MS (Body)"/>
                <a:cs typeface="Arial" panose="020B0604020202020204" pitchFamily="34" charset="0"/>
              </a:rPr>
              <a:t>?</a:t>
            </a:r>
          </a:p>
        </p:txBody>
      </p:sp>
      <p:sp>
        <p:nvSpPr>
          <p:cNvPr id="21" name="TextBox 20">
            <a:extLst>
              <a:ext uri="{FF2B5EF4-FFF2-40B4-BE49-F238E27FC236}">
                <a16:creationId xmlns:a16="http://schemas.microsoft.com/office/drawing/2014/main" id="{87A1A061-16E4-4DE6-8478-8B3385F0AE17}"/>
              </a:ext>
            </a:extLst>
          </p:cNvPr>
          <p:cNvSpPr txBox="1"/>
          <p:nvPr/>
        </p:nvSpPr>
        <p:spPr>
          <a:xfrm>
            <a:off x="3633444" y="3072944"/>
            <a:ext cx="4613585" cy="923330"/>
          </a:xfrm>
          <a:prstGeom prst="rect">
            <a:avLst/>
          </a:prstGeom>
          <a:noFill/>
        </p:spPr>
        <p:txBody>
          <a:bodyPr wrap="square" rtlCol="0">
            <a:spAutoFit/>
          </a:bodyPr>
          <a:lstStyle/>
          <a:p>
            <a:pPr algn="ctr"/>
            <a:r>
              <a:rPr lang="en-AU" b="1" dirty="0"/>
              <a:t>3. Read aloud all of the </a:t>
            </a:r>
            <a:r>
              <a:rPr lang="en-AU" b="1" dirty="0">
                <a:highlight>
                  <a:srgbClr val="FF0000"/>
                </a:highlight>
              </a:rPr>
              <a:t>hazard</a:t>
            </a:r>
            <a:r>
              <a:rPr lang="en-AU" b="1" dirty="0"/>
              <a:t> cards shown to you. </a:t>
            </a:r>
          </a:p>
          <a:p>
            <a:r>
              <a:rPr lang="en-AU" dirty="0"/>
              <a:t> </a:t>
            </a:r>
          </a:p>
        </p:txBody>
      </p:sp>
    </p:spTree>
    <p:extLst>
      <p:ext uri="{BB962C8B-B14F-4D97-AF65-F5344CB8AC3E}">
        <p14:creationId xmlns:p14="http://schemas.microsoft.com/office/powerpoint/2010/main" val="193803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P spid="21" grpId="0"/>
    </p:bldLst>
  </p:timing>
</p:sld>
</file>

<file path=ppt/theme/theme1.xml><?xml version="1.0" encoding="utf-8"?>
<a:theme xmlns:a="http://schemas.openxmlformats.org/drawingml/2006/main" name="Facet">
  <a:themeElements>
    <a:clrScheme name="Custom 10">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2E83C3"/>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1693</Words>
  <Application>Microsoft Office PowerPoint</Application>
  <PresentationFormat>Widescreen</PresentationFormat>
  <Paragraphs>210</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Trebuchet MS</vt:lpstr>
      <vt:lpstr>Trebuchet MS (Body)</vt:lpstr>
      <vt:lpstr>Wingdings 3</vt:lpstr>
      <vt:lpstr>Facet</vt:lpstr>
      <vt:lpstr>Lesson 7 More Ways to Reduce risk</vt:lpstr>
      <vt:lpstr>Activity 7.1 Speed and Stopping Distances </vt:lpstr>
      <vt:lpstr>Did you know?</vt:lpstr>
      <vt:lpstr>How fast can you stop?</vt:lpstr>
      <vt:lpstr>Physics of Speed  </vt:lpstr>
      <vt:lpstr>Two Second Rule</vt:lpstr>
      <vt:lpstr>Journal Activities </vt:lpstr>
      <vt:lpstr>Activity 7.2 Driving is a Complex Task </vt:lpstr>
      <vt:lpstr>Driving is a complex task activity</vt:lpstr>
      <vt:lpstr>Circle Talk</vt:lpstr>
      <vt:lpstr>Journal Activities </vt:lpstr>
      <vt:lpstr>For Teachers/Agencies only- Find out more links from resource:</vt:lpstr>
      <vt:lpstr>For Teachers / Agencies only: Website links from resource</vt:lpstr>
      <vt:lpstr>For Teachers / Agencies only- Quick links</vt:lpstr>
    </vt:vector>
  </TitlesOfParts>
  <Company>Department of Education Western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POWER Rosemary [Road Safety and Drug Education]</dc:creator>
  <cp:lastModifiedBy>POWER Rosemary [Road Safety and Drug Education]</cp:lastModifiedBy>
  <cp:revision>40</cp:revision>
  <dcterms:created xsi:type="dcterms:W3CDTF">2022-04-07T04:33:57Z</dcterms:created>
  <dcterms:modified xsi:type="dcterms:W3CDTF">2022-05-13T05:29:07Z</dcterms:modified>
</cp:coreProperties>
</file>