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24"/>
  </p:notesMasterIdLst>
  <p:sldIdLst>
    <p:sldId id="278" r:id="rId5"/>
    <p:sldId id="277" r:id="rId6"/>
    <p:sldId id="258" r:id="rId7"/>
    <p:sldId id="257" r:id="rId8"/>
    <p:sldId id="259" r:id="rId9"/>
    <p:sldId id="282" r:id="rId10"/>
    <p:sldId id="260" r:id="rId11"/>
    <p:sldId id="261" r:id="rId12"/>
    <p:sldId id="268" r:id="rId13"/>
    <p:sldId id="269" r:id="rId14"/>
    <p:sldId id="270" r:id="rId15"/>
    <p:sldId id="271" r:id="rId16"/>
    <p:sldId id="272" r:id="rId17"/>
    <p:sldId id="284" r:id="rId18"/>
    <p:sldId id="283" r:id="rId19"/>
    <p:sldId id="281" r:id="rId20"/>
    <p:sldId id="274" r:id="rId21"/>
    <p:sldId id="275" r:id="rId22"/>
    <p:sldId id="2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E0F5"/>
    <a:srgbClr val="BFEAF9"/>
    <a:srgbClr val="9ADBF8"/>
    <a:srgbClr val="66CCFF"/>
    <a:srgbClr val="CCCCFF"/>
    <a:srgbClr val="CC99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07" autoAdjust="0"/>
    <p:restoredTop sz="82326" autoAdjust="0"/>
  </p:normalViewPr>
  <p:slideViewPr>
    <p:cSldViewPr snapToGrid="0">
      <p:cViewPr varScale="1">
        <p:scale>
          <a:sx n="95" d="100"/>
          <a:sy n="95" d="100"/>
        </p:scale>
        <p:origin x="1044" y="72"/>
      </p:cViewPr>
      <p:guideLst/>
    </p:cSldViewPr>
  </p:slideViewPr>
  <p:notesTextViewPr>
    <p:cViewPr>
      <p:scale>
        <a:sx n="1" d="1"/>
        <a:sy n="1" d="1"/>
      </p:scale>
      <p:origin x="0" y="0"/>
    </p:cViewPr>
  </p:notesTextViewPr>
  <p:notesViewPr>
    <p:cSldViewPr snapToGrid="0">
      <p:cViewPr varScale="1">
        <p:scale>
          <a:sx n="88" d="100"/>
          <a:sy n="88" d="100"/>
        </p:scale>
        <p:origin x="3822"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FBAAC-96D9-4548-9F86-27EEFA00D54D}" type="datetimeFigureOut">
              <a:rPr lang="en-AU" smtClean="0"/>
              <a:t>2/05/2022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55375F-2AAE-4ED2-A789-4F30C9A3AD20}" type="slidenum">
              <a:rPr lang="en-AU" smtClean="0"/>
              <a:t>‹#›</a:t>
            </a:fld>
            <a:endParaRPr lang="en-AU"/>
          </a:p>
        </p:txBody>
      </p:sp>
    </p:spTree>
    <p:extLst>
      <p:ext uri="{BB962C8B-B14F-4D97-AF65-F5344CB8AC3E}">
        <p14:creationId xmlns:p14="http://schemas.microsoft.com/office/powerpoint/2010/main" val="892399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Dark Blue title: Teacher slides- some</a:t>
            </a:r>
            <a:r>
              <a:rPr lang="en-AU" baseline="0" dirty="0" smtClean="0"/>
              <a:t> will contain trigger videos </a:t>
            </a:r>
            <a:endParaRPr lang="en-AU" dirty="0" smtClean="0"/>
          </a:p>
          <a:p>
            <a:r>
              <a:rPr lang="en-AU" dirty="0" smtClean="0"/>
              <a:t>Black title : Slides to use with resource lessons</a:t>
            </a:r>
          </a:p>
          <a:p>
            <a:r>
              <a:rPr lang="en-AU" dirty="0"/>
              <a:t> </a:t>
            </a:r>
            <a:r>
              <a:rPr lang="en-AU" dirty="0" smtClean="0"/>
              <a:t>                  Video – optional trigger video</a:t>
            </a:r>
          </a:p>
          <a:p>
            <a:endParaRPr lang="en-AU" dirty="0"/>
          </a:p>
        </p:txBody>
      </p:sp>
      <p:sp>
        <p:nvSpPr>
          <p:cNvPr id="4" name="Slide Number Placeholder 3"/>
          <p:cNvSpPr>
            <a:spLocks noGrp="1"/>
          </p:cNvSpPr>
          <p:nvPr>
            <p:ph type="sldNum" sz="quarter" idx="10"/>
          </p:nvPr>
        </p:nvSpPr>
        <p:spPr/>
        <p:txBody>
          <a:bodyPr/>
          <a:lstStyle/>
          <a:p>
            <a:fld id="{7176918A-DF95-454F-947B-5270CD1F7606}" type="slidenum">
              <a:rPr lang="en-AU" smtClean="0"/>
              <a:t>1</a:t>
            </a:fld>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725" y="4811485"/>
            <a:ext cx="537811" cy="458907"/>
          </a:xfrm>
          <a:prstGeom prst="rect">
            <a:avLst/>
          </a:prstGeom>
        </p:spPr>
      </p:pic>
    </p:spTree>
    <p:extLst>
      <p:ext uri="{BB962C8B-B14F-4D97-AF65-F5344CB8AC3E}">
        <p14:creationId xmlns:p14="http://schemas.microsoft.com/office/powerpoint/2010/main" val="2782032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Page 86</a:t>
            </a:r>
          </a:p>
          <a:p>
            <a:r>
              <a:rPr lang="en-AU" dirty="0" smtClean="0"/>
              <a:t>After the discussion conduct the risk continuum </a:t>
            </a:r>
          </a:p>
          <a:p>
            <a:r>
              <a:rPr lang="en-AU" dirty="0" smtClean="0"/>
              <a:t>What situation would your cards create</a:t>
            </a:r>
          </a:p>
          <a:p>
            <a:r>
              <a:rPr lang="en-AU" dirty="0" smtClean="0"/>
              <a:t>Decide on the risk</a:t>
            </a:r>
          </a:p>
          <a:p>
            <a:pPr lvl="1"/>
            <a:r>
              <a:rPr lang="en-AU" dirty="0" smtClean="0"/>
              <a:t>Low – high risk</a:t>
            </a:r>
          </a:p>
          <a:p>
            <a:pPr lvl="1"/>
            <a:r>
              <a:rPr lang="en-AU" dirty="0" smtClean="0"/>
              <a:t>Rate the risk</a:t>
            </a:r>
          </a:p>
          <a:p>
            <a:r>
              <a:rPr lang="en-AU" dirty="0" smtClean="0"/>
              <a:t>Throw in the wild card, allow students to change on the risk meter- discuss changes</a:t>
            </a:r>
            <a:endParaRPr lang="en-AU" dirty="0"/>
          </a:p>
        </p:txBody>
      </p:sp>
      <p:sp>
        <p:nvSpPr>
          <p:cNvPr id="4" name="Slide Number Placeholder 3"/>
          <p:cNvSpPr>
            <a:spLocks noGrp="1"/>
          </p:cNvSpPr>
          <p:nvPr>
            <p:ph type="sldNum" sz="quarter" idx="5"/>
          </p:nvPr>
        </p:nvSpPr>
        <p:spPr/>
        <p:txBody>
          <a:bodyPr/>
          <a:lstStyle/>
          <a:p>
            <a:fld id="{B7AFD6B4-2E11-4D7E-B885-D55999B8BB24}" type="slidenum">
              <a:rPr lang="en-AU" smtClean="0"/>
              <a:t>10</a:t>
            </a:fld>
            <a:endParaRPr lang="en-AU"/>
          </a:p>
        </p:txBody>
      </p:sp>
    </p:spTree>
    <p:extLst>
      <p:ext uri="{BB962C8B-B14F-4D97-AF65-F5344CB8AC3E}">
        <p14:creationId xmlns:p14="http://schemas.microsoft.com/office/powerpoint/2010/main" val="2717241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dirty="0">
              <a:solidFill>
                <a:srgbClr val="002060"/>
              </a:solidFill>
            </a:endParaRPr>
          </a:p>
          <a:p>
            <a:r>
              <a:rPr lang="en-AU" sz="1200" dirty="0"/>
              <a:t>What decisions could you change to make the situation safer</a:t>
            </a:r>
          </a:p>
          <a:p>
            <a:endParaRPr lang="en-AU" sz="1200" dirty="0"/>
          </a:p>
          <a:p>
            <a:r>
              <a:rPr lang="en-AU" sz="1200" dirty="0"/>
              <a:t>Their amygdala not their cerebral cortex is in control</a:t>
            </a:r>
          </a:p>
          <a:p>
            <a:endParaRPr lang="en-AU" sz="1200" dirty="0"/>
          </a:p>
          <a:p>
            <a:r>
              <a:rPr lang="en-AU" sz="1200" dirty="0"/>
              <a:t>Decision making model</a:t>
            </a:r>
          </a:p>
          <a:p>
            <a:endParaRPr lang="en-AU" dirty="0"/>
          </a:p>
        </p:txBody>
      </p:sp>
      <p:sp>
        <p:nvSpPr>
          <p:cNvPr id="4" name="Slide Number Placeholder 3"/>
          <p:cNvSpPr>
            <a:spLocks noGrp="1"/>
          </p:cNvSpPr>
          <p:nvPr>
            <p:ph type="sldNum" sz="quarter" idx="5"/>
          </p:nvPr>
        </p:nvSpPr>
        <p:spPr/>
        <p:txBody>
          <a:bodyPr/>
          <a:lstStyle/>
          <a:p>
            <a:fld id="{B7AFD6B4-2E11-4D7E-B885-D55999B8BB24}" type="slidenum">
              <a:rPr lang="en-AU" smtClean="0"/>
              <a:t>11</a:t>
            </a:fld>
            <a:endParaRPr lang="en-AU"/>
          </a:p>
        </p:txBody>
      </p:sp>
    </p:spTree>
    <p:extLst>
      <p:ext uri="{BB962C8B-B14F-4D97-AF65-F5344CB8AC3E}">
        <p14:creationId xmlns:p14="http://schemas.microsoft.com/office/powerpoint/2010/main" val="2533610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Students may also put forward a situation that we may not perceive as safe but for them may minimise some out comes that they could feel more harmful to themselves.</a:t>
            </a:r>
          </a:p>
          <a:p>
            <a:r>
              <a:rPr lang="en-AU" dirty="0" smtClean="0"/>
              <a:t>This </a:t>
            </a:r>
            <a:r>
              <a:rPr lang="en-AU" dirty="0"/>
              <a:t>activity is value and attitude laden.</a:t>
            </a:r>
          </a:p>
          <a:p>
            <a:r>
              <a:rPr lang="en-AU" dirty="0"/>
              <a:t>Reflection at the end of this activity is always important, taking time to  discuss what could be  possible consequences. </a:t>
            </a:r>
          </a:p>
        </p:txBody>
      </p:sp>
      <p:sp>
        <p:nvSpPr>
          <p:cNvPr id="4" name="Slide Number Placeholder 3"/>
          <p:cNvSpPr>
            <a:spLocks noGrp="1"/>
          </p:cNvSpPr>
          <p:nvPr>
            <p:ph type="sldNum" sz="quarter" idx="5"/>
          </p:nvPr>
        </p:nvSpPr>
        <p:spPr/>
        <p:txBody>
          <a:bodyPr/>
          <a:lstStyle/>
          <a:p>
            <a:fld id="{B7AFD6B4-2E11-4D7E-B885-D55999B8BB24}" type="slidenum">
              <a:rPr lang="en-AU" smtClean="0"/>
              <a:t>12</a:t>
            </a:fld>
            <a:endParaRPr lang="en-AU"/>
          </a:p>
        </p:txBody>
      </p:sp>
    </p:spTree>
    <p:extLst>
      <p:ext uri="{BB962C8B-B14F-4D97-AF65-F5344CB8AC3E}">
        <p14:creationId xmlns:p14="http://schemas.microsoft.com/office/powerpoint/2010/main" val="3927843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Extension Activity</a:t>
            </a:r>
          </a:p>
          <a:p>
            <a:r>
              <a:rPr lang="en-AU" dirty="0" smtClean="0"/>
              <a:t>What </a:t>
            </a:r>
            <a:r>
              <a:rPr lang="en-AU" dirty="0"/>
              <a:t>would make a young person choose unsafe over safe</a:t>
            </a:r>
          </a:p>
          <a:p>
            <a:pPr lvl="1"/>
            <a:r>
              <a:rPr lang="en-AU" dirty="0"/>
              <a:t>Peer pressure</a:t>
            </a:r>
          </a:p>
          <a:p>
            <a:pPr lvl="1"/>
            <a:r>
              <a:rPr lang="en-AU" dirty="0" smtClean="0"/>
              <a:t>Boredom</a:t>
            </a:r>
            <a:endParaRPr lang="en-AU" dirty="0"/>
          </a:p>
          <a:p>
            <a:pPr lvl="1"/>
            <a:r>
              <a:rPr lang="en-AU" dirty="0"/>
              <a:t>Curiosity</a:t>
            </a:r>
          </a:p>
          <a:p>
            <a:pPr lvl="1"/>
            <a:r>
              <a:rPr lang="en-AU" dirty="0"/>
              <a:t>Lack of education</a:t>
            </a:r>
          </a:p>
          <a:p>
            <a:pPr lvl="1"/>
            <a:endParaRPr lang="en-AU" dirty="0"/>
          </a:p>
          <a:p>
            <a:endParaRPr lang="en-AU" dirty="0"/>
          </a:p>
        </p:txBody>
      </p:sp>
      <p:sp>
        <p:nvSpPr>
          <p:cNvPr id="4" name="Slide Number Placeholder 3"/>
          <p:cNvSpPr>
            <a:spLocks noGrp="1"/>
          </p:cNvSpPr>
          <p:nvPr>
            <p:ph type="sldNum" sz="quarter" idx="5"/>
          </p:nvPr>
        </p:nvSpPr>
        <p:spPr/>
        <p:txBody>
          <a:bodyPr/>
          <a:lstStyle/>
          <a:p>
            <a:fld id="{B7AFD6B4-2E11-4D7E-B885-D55999B8BB24}" type="slidenum">
              <a:rPr lang="en-AU" smtClean="0"/>
              <a:t>13</a:t>
            </a:fld>
            <a:endParaRPr lang="en-AU"/>
          </a:p>
        </p:txBody>
      </p:sp>
    </p:spTree>
    <p:extLst>
      <p:ext uri="{BB962C8B-B14F-4D97-AF65-F5344CB8AC3E}">
        <p14:creationId xmlns:p14="http://schemas.microsoft.com/office/powerpoint/2010/main" val="301051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Using the information form the last slide regroup consequences using the model in the slide</a:t>
            </a:r>
          </a:p>
          <a:p>
            <a:endParaRPr lang="en-AU" dirty="0"/>
          </a:p>
        </p:txBody>
      </p:sp>
      <p:sp>
        <p:nvSpPr>
          <p:cNvPr id="4" name="Slide Number Placeholder 3"/>
          <p:cNvSpPr>
            <a:spLocks noGrp="1"/>
          </p:cNvSpPr>
          <p:nvPr>
            <p:ph type="sldNum" sz="quarter" idx="5"/>
          </p:nvPr>
        </p:nvSpPr>
        <p:spPr/>
        <p:txBody>
          <a:bodyPr/>
          <a:lstStyle/>
          <a:p>
            <a:fld id="{7176918A-DF95-454F-947B-5270CD1F7606}" type="slidenum">
              <a:rPr lang="en-AU" smtClean="0"/>
              <a:t>14</a:t>
            </a:fld>
            <a:endParaRPr lang="en-AU"/>
          </a:p>
        </p:txBody>
      </p:sp>
    </p:spTree>
    <p:extLst>
      <p:ext uri="{BB962C8B-B14F-4D97-AF65-F5344CB8AC3E}">
        <p14:creationId xmlns:p14="http://schemas.microsoft.com/office/powerpoint/2010/main" val="1725200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03250"/>
            <a:ext cx="5486400" cy="3086100"/>
          </a:xfrm>
        </p:spPr>
      </p:sp>
      <p:sp>
        <p:nvSpPr>
          <p:cNvPr id="3" name="Notes Placeholder 2"/>
          <p:cNvSpPr>
            <a:spLocks noGrp="1"/>
          </p:cNvSpPr>
          <p:nvPr>
            <p:ph type="body" idx="1"/>
          </p:nvPr>
        </p:nvSpPr>
        <p:spPr>
          <a:xfrm>
            <a:off x="370114" y="3888922"/>
            <a:ext cx="5900057" cy="4796291"/>
          </a:xfrm>
        </p:spPr>
        <p:txBody>
          <a:bodyPr/>
          <a:lstStyle/>
          <a:p>
            <a:r>
              <a:rPr lang="en-AU" b="1" dirty="0" smtClean="0"/>
              <a:t>Using the information form the last slide regroup consequences using the model in the slide</a:t>
            </a:r>
          </a:p>
          <a:p>
            <a:r>
              <a:rPr lang="en-AU" sz="900" b="1" dirty="0" smtClean="0"/>
              <a:t>Alternative model for indigenous class members: </a:t>
            </a:r>
            <a:r>
              <a:rPr lang="en-AU" sz="900" b="0" i="0" kern="1200" dirty="0" smtClean="0">
                <a:solidFill>
                  <a:schemeClr val="tx1"/>
                </a:solidFill>
                <a:effectLst/>
              </a:rPr>
              <a:t>The 2</a:t>
            </a:r>
            <a:r>
              <a:rPr lang="en-AU" sz="900" b="0" i="0" kern="1200" baseline="30000" dirty="0" smtClean="0">
                <a:solidFill>
                  <a:schemeClr val="tx1"/>
                </a:solidFill>
                <a:effectLst/>
              </a:rPr>
              <a:t>nd</a:t>
            </a:r>
            <a:r>
              <a:rPr lang="en-AU" sz="900" b="0" i="0" kern="1200" dirty="0" smtClean="0">
                <a:solidFill>
                  <a:schemeClr val="tx1"/>
                </a:solidFill>
                <a:effectLst/>
              </a:rPr>
              <a:t> Edition of Working Together: Aboriginal and Torres Strait Islander Mental Health and Wellbeing Principles and Practice (</a:t>
            </a:r>
            <a:r>
              <a:rPr lang="en-AU" sz="900" b="0" i="0" kern="1200" dirty="0" err="1" smtClean="0">
                <a:solidFill>
                  <a:schemeClr val="tx1"/>
                </a:solidFill>
                <a:effectLst/>
              </a:rPr>
              <a:t>eds</a:t>
            </a:r>
            <a:r>
              <a:rPr lang="en-AU" sz="900" b="0" i="0" kern="1200" dirty="0" smtClean="0">
                <a:solidFill>
                  <a:schemeClr val="tx1"/>
                </a:solidFill>
                <a:effectLst/>
              </a:rPr>
              <a:t> Pat Dudgeon, Helen Milroy and Roz Walker). Published in 2014, </a:t>
            </a:r>
            <a:r>
              <a:rPr lang="en-AU" sz="900" b="0" i="1" kern="1200" dirty="0" smtClean="0">
                <a:solidFill>
                  <a:schemeClr val="tx1"/>
                </a:solidFill>
                <a:effectLst/>
              </a:rPr>
              <a:t>Working Together</a:t>
            </a:r>
            <a:r>
              <a:rPr lang="en-AU" sz="900" b="0" i="0" kern="1200" dirty="0" smtClean="0">
                <a:solidFill>
                  <a:schemeClr val="tx1"/>
                </a:solidFill>
                <a:effectLst/>
              </a:rPr>
              <a:t> was funded by the Australian Government Department of the Prime Minister and Cabinet, Telethon Kids Institute/</a:t>
            </a:r>
            <a:r>
              <a:rPr lang="en-AU" sz="900" b="0" i="0" kern="1200" dirty="0" err="1" smtClean="0">
                <a:solidFill>
                  <a:schemeClr val="tx1"/>
                </a:solidFill>
                <a:effectLst/>
              </a:rPr>
              <a:t>Kulunga</a:t>
            </a:r>
            <a:r>
              <a:rPr lang="en-AU" sz="900" b="0" i="0" kern="1200" dirty="0" smtClean="0">
                <a:solidFill>
                  <a:schemeClr val="tx1"/>
                </a:solidFill>
                <a:effectLst/>
              </a:rPr>
              <a:t> Aboriginal Research Development Unit in collaboration with the University of Western Australia.</a:t>
            </a:r>
          </a:p>
          <a:p>
            <a:r>
              <a:rPr lang="en-AU" sz="900" b="1" dirty="0" smtClean="0"/>
              <a:t>www.telethonkids.org.au%2Fglobalassets%2Fmedia%2Fdocuments%2Faboriginal-health%2Fworking-together-second-edition%2Fworking-together-aboriginal-and-wellbeing-2014.pdf&amp;clen=14853245&amp;chunk=true</a:t>
            </a:r>
          </a:p>
          <a:p>
            <a:endParaRPr lang="en-AU" sz="900" b="1" dirty="0" smtClean="0"/>
          </a:p>
          <a:p>
            <a:r>
              <a:rPr lang="en-AU" sz="900" b="1" dirty="0" smtClean="0"/>
              <a:t>Casey W, Keen J. Strong Spirit Strong Mind: Aboriginal Alcohol and other drugs Worker Resource: A Guide to working with our people, families and communities. Government of Western Australia, Drug and Alcohol Office.  Perth, Western Australia, 2005. </a:t>
            </a:r>
          </a:p>
          <a:p>
            <a:endParaRPr lang="en-AU" sz="900" b="1" dirty="0" smtClean="0"/>
          </a:p>
          <a:p>
            <a:r>
              <a:rPr lang="en-AU" sz="900" b="1" dirty="0" smtClean="0"/>
              <a:t>The </a:t>
            </a:r>
            <a:r>
              <a:rPr lang="en-AU" sz="900" b="1" dirty="0"/>
              <a:t>Seven L’s or Seven Areas Model </a:t>
            </a:r>
          </a:p>
          <a:p>
            <a:r>
              <a:rPr lang="en-AU" sz="900" b="1" dirty="0" smtClean="0"/>
              <a:t>Grief </a:t>
            </a:r>
            <a:r>
              <a:rPr lang="en-AU" sz="900" b="1" dirty="0"/>
              <a:t>and Loss – </a:t>
            </a:r>
            <a:r>
              <a:rPr lang="en-AU" sz="900" dirty="0"/>
              <a:t>(Loss) Many Aboriginal people experience daily grief and loss on a daily basis: they might use alcohol and other drugs to cope with: Family and friends passing away• Loss of family connections due to stolen generation issues • and intergenerational trauma Family members being in jail• Painful events within family and community</a:t>
            </a:r>
          </a:p>
          <a:p>
            <a:r>
              <a:rPr lang="en-AU" sz="900" b="1" dirty="0"/>
              <a:t>• Country – </a:t>
            </a:r>
            <a:r>
              <a:rPr lang="en-AU" sz="900" dirty="0"/>
              <a:t>(Land) Alcohol and other drug use can prevent people from looking after their country. Some people do not have access to traditional lands or sacred sites and might use substances to cope with being lonely for country. </a:t>
            </a:r>
          </a:p>
          <a:p>
            <a:r>
              <a:rPr lang="en-AU" sz="900" b="1" dirty="0"/>
              <a:t>Aboriginal Law and Culture – </a:t>
            </a:r>
            <a:r>
              <a:rPr lang="en-AU" sz="900" dirty="0"/>
              <a:t>(Law) Alcohol and other drug use can lead to: Not keeping social and cultural </a:t>
            </a:r>
            <a:r>
              <a:rPr lang="en-AU" sz="900" dirty="0" smtClean="0"/>
              <a:t>obligations • </a:t>
            </a:r>
            <a:r>
              <a:rPr lang="en-AU" sz="900" dirty="0"/>
              <a:t>Breaking Aboriginal Law or cultural rules: this can cause • further stress Not respecting, learning or teaching </a:t>
            </a:r>
            <a:r>
              <a:rPr lang="en-AU" sz="900" dirty="0" smtClean="0"/>
              <a:t>culture</a:t>
            </a:r>
            <a:endParaRPr lang="en-AU" sz="900" dirty="0"/>
          </a:p>
          <a:p>
            <a:r>
              <a:rPr lang="en-AU" sz="900" b="1" dirty="0" smtClean="0"/>
              <a:t>Health </a:t>
            </a:r>
            <a:r>
              <a:rPr lang="en-AU" sz="900" b="1" dirty="0"/>
              <a:t>– (Liver) </a:t>
            </a:r>
            <a:r>
              <a:rPr lang="en-AU" sz="900" dirty="0"/>
              <a:t>This refers to all of the health problems caused by alcohol and other drug use. This can include: Body Liver and heart disease Cancers Blood borne viruses, i.e. Hep C and HIV STDs Diabetes Mind and Spirit Depression Anxiety Drug induced psychosis Inner spirit</a:t>
            </a:r>
          </a:p>
          <a:p>
            <a:r>
              <a:rPr lang="en-AU" sz="900" b="1" dirty="0"/>
              <a:t> Family and Community Relationships – </a:t>
            </a:r>
            <a:r>
              <a:rPr lang="en-AU" sz="900" dirty="0"/>
              <a:t>(Lover) This includes negative impacts on family and community relationships, including: • • • Fighting – verbal and physical Neglect Stress and worry </a:t>
            </a:r>
          </a:p>
          <a:p>
            <a:r>
              <a:rPr lang="en-AU" sz="900" b="1" dirty="0"/>
              <a:t>Money, Work and Study – </a:t>
            </a:r>
            <a:r>
              <a:rPr lang="en-AU" sz="900" dirty="0"/>
              <a:t>(Livelihood) Spending too much money on alcohol and other drugs can lead to other problems such as: • • • • • Can’t buy food for the family Can’t pay bills Asking family/friends for money Unemployment Not </a:t>
            </a:r>
            <a:r>
              <a:rPr lang="en-AU" sz="900" dirty="0" smtClean="0"/>
              <a:t>finishing </a:t>
            </a:r>
            <a:r>
              <a:rPr lang="en-AU" sz="900" dirty="0"/>
              <a:t>school </a:t>
            </a:r>
          </a:p>
          <a:p>
            <a:r>
              <a:rPr lang="en-AU" sz="900" b="1" dirty="0"/>
              <a:t>Problems with the Whiteman’s Law – </a:t>
            </a:r>
            <a:r>
              <a:rPr lang="en-AU" sz="900" dirty="0"/>
              <a:t>(Legal) Alcohol and other drug use can lead to problems with the law such as: • • • • • • Drug charges Committing crimes – i.e. assault, theft Manslaughter Drink driving Fines Jail </a:t>
            </a:r>
          </a:p>
          <a:p>
            <a:endParaRPr lang="en-AU" b="0" dirty="0"/>
          </a:p>
        </p:txBody>
      </p:sp>
      <p:sp>
        <p:nvSpPr>
          <p:cNvPr id="4" name="Slide Number Placeholder 3"/>
          <p:cNvSpPr>
            <a:spLocks noGrp="1"/>
          </p:cNvSpPr>
          <p:nvPr>
            <p:ph type="sldNum" sz="quarter" idx="10"/>
          </p:nvPr>
        </p:nvSpPr>
        <p:spPr/>
        <p:txBody>
          <a:bodyPr/>
          <a:lstStyle/>
          <a:p>
            <a:fld id="{7176918A-DF95-454F-947B-5270CD1F7606}" type="slidenum">
              <a:rPr lang="en-AU" smtClean="0"/>
              <a:t>15</a:t>
            </a:fld>
            <a:endParaRPr lang="en-AU" dirty="0"/>
          </a:p>
        </p:txBody>
      </p:sp>
    </p:spTree>
    <p:extLst>
      <p:ext uri="{BB962C8B-B14F-4D97-AF65-F5344CB8AC3E}">
        <p14:creationId xmlns:p14="http://schemas.microsoft.com/office/powerpoint/2010/main" val="314777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57200"/>
            <a:ext cx="5486400" cy="3086100"/>
          </a:xfrm>
        </p:spPr>
      </p:sp>
      <p:sp>
        <p:nvSpPr>
          <p:cNvPr id="3" name="Notes Placeholder 2"/>
          <p:cNvSpPr>
            <a:spLocks noGrp="1"/>
          </p:cNvSpPr>
          <p:nvPr>
            <p:ph type="body" idx="1"/>
          </p:nvPr>
        </p:nvSpPr>
        <p:spPr>
          <a:xfrm>
            <a:off x="435429" y="3714749"/>
            <a:ext cx="6128657" cy="4970463"/>
          </a:xfrm>
        </p:spPr>
        <p:txBody>
          <a:bodyPr/>
          <a:lstStyle/>
          <a:p>
            <a:r>
              <a:rPr lang="en-AU" sz="1200" b="0" i="0" kern="1200" dirty="0" smtClean="0">
                <a:solidFill>
                  <a:schemeClr val="tx1"/>
                </a:solidFill>
                <a:effectLst/>
                <a:latin typeface="+mn-lt"/>
                <a:ea typeface="+mn-ea"/>
                <a:cs typeface="+mn-cs"/>
              </a:rPr>
              <a:t>Ref Drive Safe DoT pages 63-65 </a:t>
            </a:r>
          </a:p>
          <a:p>
            <a:r>
              <a:rPr lang="en-AU" sz="1200" b="0" i="0" kern="1200" dirty="0" smtClean="0">
                <a:solidFill>
                  <a:schemeClr val="tx1"/>
                </a:solidFill>
                <a:effectLst/>
                <a:latin typeface="+mn-lt"/>
                <a:ea typeface="+mn-ea"/>
                <a:cs typeface="+mn-cs"/>
              </a:rPr>
              <a:t>Indicators/signals at roundabouts</a:t>
            </a:r>
          </a:p>
          <a:p>
            <a:r>
              <a:rPr lang="en-AU" sz="1200" b="0" i="0" kern="1200" dirty="0" smtClean="0">
                <a:solidFill>
                  <a:schemeClr val="tx1"/>
                </a:solidFill>
                <a:effectLst/>
                <a:latin typeface="+mn-lt"/>
                <a:ea typeface="+mn-ea"/>
                <a:cs typeface="+mn-cs"/>
              </a:rPr>
              <a:t>Roundabouts have several exit points. Enter a roundabout only when there is a safe gap in the traffic and no risk of a crash.</a:t>
            </a:r>
          </a:p>
          <a:p>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Turning Left</a:t>
            </a:r>
          </a:p>
          <a:p>
            <a:r>
              <a:rPr lang="en-AU" sz="1200" b="0" i="0" kern="1200" dirty="0" smtClean="0">
                <a:solidFill>
                  <a:schemeClr val="tx1"/>
                </a:solidFill>
                <a:effectLst/>
                <a:latin typeface="+mn-lt"/>
                <a:ea typeface="+mn-ea"/>
                <a:cs typeface="+mn-cs"/>
              </a:rPr>
              <a:t>When turning left at a roundabout, approach from the left lane, indicate/signal left, stay in the left lane and exit in the left lane.</a:t>
            </a:r>
          </a:p>
          <a:p>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Turning Right</a:t>
            </a:r>
          </a:p>
          <a:p>
            <a:r>
              <a:rPr lang="en-AU" sz="1200" b="0" i="0" kern="1200" dirty="0" smtClean="0">
                <a:solidFill>
                  <a:schemeClr val="tx1"/>
                </a:solidFill>
                <a:effectLst/>
                <a:latin typeface="+mn-lt"/>
                <a:ea typeface="+mn-ea"/>
                <a:cs typeface="+mn-cs"/>
              </a:rPr>
              <a:t>When turning right at a roundabout, approach from the right lane, indicate/ signal right and stay in the right lane. Indicate/signal left, if practicable, as you are passing the exit before the one you wish to use. When leaving the roundabout, exit in the right lane.</a:t>
            </a:r>
          </a:p>
          <a:p>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Going Straight Ahead</a:t>
            </a:r>
          </a:p>
          <a:p>
            <a:r>
              <a:rPr lang="en-AU" sz="1200" b="0" i="0" kern="1200" dirty="0" smtClean="0">
                <a:solidFill>
                  <a:schemeClr val="tx1"/>
                </a:solidFill>
                <a:effectLst/>
                <a:latin typeface="+mn-lt"/>
                <a:ea typeface="+mn-ea"/>
                <a:cs typeface="+mn-cs"/>
              </a:rPr>
              <a:t>You do not need to indicate/ signal when you are approaching a roundabout if you are going straight ahead. Unless the road markings show otherwise, approach the roundabout from either the left or right lane and drive in that lane throughout the roundabout.</a:t>
            </a:r>
          </a:p>
          <a:p>
            <a:r>
              <a:rPr lang="en-AU" sz="1200" b="0" i="0" kern="1200" dirty="0" smtClean="0">
                <a:solidFill>
                  <a:schemeClr val="tx1"/>
                </a:solidFill>
                <a:effectLst/>
                <a:latin typeface="+mn-lt"/>
                <a:ea typeface="+mn-ea"/>
                <a:cs typeface="+mn-cs"/>
              </a:rPr>
              <a:t>Indicate/signal left if practicable, as you are passing the exit before the one you wish to use. Exit in the same lane in which you entered (that is, exit in the left lane if you entered in the left lane or the right lane if you entered the roundabout in the right lane).</a:t>
            </a:r>
          </a:p>
          <a:p>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U Turns(complete 360)</a:t>
            </a:r>
          </a:p>
          <a:p>
            <a:r>
              <a:rPr lang="en-AU" sz="1200" b="0" i="0" kern="1200" dirty="0" smtClean="0">
                <a:solidFill>
                  <a:schemeClr val="tx1"/>
                </a:solidFill>
                <a:effectLst/>
                <a:latin typeface="+mn-lt"/>
                <a:ea typeface="+mn-ea"/>
                <a:cs typeface="+mn-cs"/>
              </a:rPr>
              <a:t>If you are using the roundabout to make a full turn (‘U’ turn), that is, to turn back into the same road from which you entered the roundabout, follow the instructions for turning right.</a:t>
            </a:r>
          </a:p>
          <a:p>
            <a:r>
              <a:rPr lang="en-AU" sz="1200" b="0" i="0" kern="1200" dirty="0" smtClean="0">
                <a:solidFill>
                  <a:schemeClr val="tx1"/>
                </a:solidFill>
                <a:effectLst/>
                <a:latin typeface="+mn-lt"/>
                <a:ea typeface="+mn-ea"/>
                <a:cs typeface="+mn-cs"/>
              </a:rPr>
              <a:t>Generally, take care when you drive in a roundabout, especially when you are changing lanes and leaving it. Watch out for: vehicles that are leaving the roundabout; vehicles that are making a full turn; and bicycles, long vehicles and motorcycles.</a:t>
            </a:r>
            <a:endParaRPr lang="en-AU"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AFD6B4-2E11-4D7E-B885-D55999B8BB24}" type="slidenum">
              <a:rPr lang="en-AU" smtClean="0"/>
              <a:t>16</a:t>
            </a:fld>
            <a:endParaRPr lang="en-AU"/>
          </a:p>
        </p:txBody>
      </p:sp>
    </p:spTree>
    <p:extLst>
      <p:ext uri="{BB962C8B-B14F-4D97-AF65-F5344CB8AC3E}">
        <p14:creationId xmlns:p14="http://schemas.microsoft.com/office/powerpoint/2010/main" val="2742937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A55375F-2AAE-4ED2-A789-4F30C9A3AD20}" type="slidenum">
              <a:rPr lang="en-AU" smtClean="0"/>
              <a:t>17</a:t>
            </a:fld>
            <a:endParaRPr lang="en-AU"/>
          </a:p>
        </p:txBody>
      </p:sp>
    </p:spTree>
    <p:extLst>
      <p:ext uri="{BB962C8B-B14F-4D97-AF65-F5344CB8AC3E}">
        <p14:creationId xmlns:p14="http://schemas.microsoft.com/office/powerpoint/2010/main" val="3678820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A55375F-2AAE-4ED2-A789-4F30C9A3AD20}" type="slidenum">
              <a:rPr lang="en-AU" smtClean="0"/>
              <a:t>18</a:t>
            </a:fld>
            <a:endParaRPr lang="en-AU"/>
          </a:p>
        </p:txBody>
      </p:sp>
    </p:spTree>
    <p:extLst>
      <p:ext uri="{BB962C8B-B14F-4D97-AF65-F5344CB8AC3E}">
        <p14:creationId xmlns:p14="http://schemas.microsoft.com/office/powerpoint/2010/main" val="1200359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A55375F-2AAE-4ED2-A789-4F30C9A3AD20}" type="slidenum">
              <a:rPr lang="en-AU" smtClean="0"/>
              <a:t>19</a:t>
            </a:fld>
            <a:endParaRPr lang="en-AU"/>
          </a:p>
        </p:txBody>
      </p:sp>
    </p:spTree>
    <p:extLst>
      <p:ext uri="{BB962C8B-B14F-4D97-AF65-F5344CB8AC3E}">
        <p14:creationId xmlns:p14="http://schemas.microsoft.com/office/powerpoint/2010/main" val="1031983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sz="1200" dirty="0" smtClean="0">
                <a:solidFill>
                  <a:schemeClr val="tx1"/>
                </a:solidFill>
                <a:cs typeface="Arial" panose="020B0604020202020204" pitchFamily="34" charset="0"/>
              </a:rPr>
              <a:t>Keys for Life Resource Pages 86-88</a:t>
            </a:r>
            <a:endParaRPr lang="en-AU" dirty="0" smtClean="0"/>
          </a:p>
          <a:p>
            <a:pPr marL="228600" indent="-228600">
              <a:buAutoNum type="arabicPeriod"/>
            </a:pPr>
            <a:r>
              <a:rPr lang="en-AU" dirty="0" smtClean="0"/>
              <a:t>Remind </a:t>
            </a:r>
            <a:r>
              <a:rPr lang="en-AU" dirty="0"/>
              <a:t>students re: shared classroom environment agreements (i.e. safe and supportive); in addition to road trauma and procedure if material presented triggers an emotional response etc. [Road Trauma Council WA available].</a:t>
            </a:r>
          </a:p>
          <a:p>
            <a:pPr marL="228600" indent="-228600">
              <a:buAutoNum type="arabicPeriod"/>
            </a:pPr>
            <a:r>
              <a:rPr lang="en-AU" dirty="0"/>
              <a:t>Mention lesson learning intention</a:t>
            </a:r>
          </a:p>
          <a:p>
            <a:pPr marL="228600" indent="-228600">
              <a:buAutoNum type="arabicPeriod"/>
            </a:pPr>
            <a:r>
              <a:rPr lang="en-AU" dirty="0"/>
              <a:t>View video to engage students into the lesson and trigger discussion on the following slide. </a:t>
            </a:r>
          </a:p>
          <a:p>
            <a:pPr marL="685800" lvl="1" indent="-228600">
              <a:buAutoNum type="arabicPeriod"/>
            </a:pPr>
            <a:r>
              <a:rPr lang="en-AU" dirty="0"/>
              <a:t>Q. What key messages where highlighted in the video in relation to driving </a:t>
            </a:r>
            <a:r>
              <a:rPr lang="en-AU" dirty="0" smtClean="0"/>
              <a:t>behaviours that can make us safer road users?</a:t>
            </a:r>
            <a:endParaRPr lang="en-AU" dirty="0"/>
          </a:p>
          <a:p>
            <a:pPr marL="0" indent="0">
              <a:buNone/>
            </a:pPr>
            <a:r>
              <a:rPr lang="en-AU" dirty="0"/>
              <a:t>Emphasise that all driver’s have a responsibility to keep themselves and others safe when active as road users. </a:t>
            </a:r>
          </a:p>
          <a:p>
            <a:pPr marL="228600" indent="-228600">
              <a:buAutoNum type="arabicPeriod"/>
            </a:pPr>
            <a:endParaRPr lang="en-AU" dirty="0"/>
          </a:p>
          <a:p>
            <a:pPr marL="0" indent="0">
              <a:buNone/>
            </a:pPr>
            <a:r>
              <a:rPr lang="en-AU" dirty="0"/>
              <a:t> </a:t>
            </a:r>
          </a:p>
        </p:txBody>
      </p:sp>
      <p:sp>
        <p:nvSpPr>
          <p:cNvPr id="4" name="Slide Number Placeholder 3"/>
          <p:cNvSpPr>
            <a:spLocks noGrp="1"/>
          </p:cNvSpPr>
          <p:nvPr>
            <p:ph type="sldNum" sz="quarter" idx="5"/>
          </p:nvPr>
        </p:nvSpPr>
        <p:spPr/>
        <p:txBody>
          <a:bodyPr/>
          <a:lstStyle/>
          <a:p>
            <a:fld id="{7176918A-DF95-454F-947B-5270CD1F7606}" type="slidenum">
              <a:rPr lang="en-AU" smtClean="0"/>
              <a:t>2</a:t>
            </a:fld>
            <a:endParaRPr lang="en-AU"/>
          </a:p>
        </p:txBody>
      </p:sp>
    </p:spTree>
    <p:extLst>
      <p:ext uri="{BB962C8B-B14F-4D97-AF65-F5344CB8AC3E}">
        <p14:creationId xmlns:p14="http://schemas.microsoft.com/office/powerpoint/2010/main" val="1363269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Page 86</a:t>
            </a:r>
            <a:endParaRPr lang="en-AU" b="1" dirty="0"/>
          </a:p>
        </p:txBody>
      </p:sp>
      <p:sp>
        <p:nvSpPr>
          <p:cNvPr id="4" name="Slide Number Placeholder 3"/>
          <p:cNvSpPr>
            <a:spLocks noGrp="1"/>
          </p:cNvSpPr>
          <p:nvPr>
            <p:ph type="sldNum" sz="quarter" idx="10"/>
          </p:nvPr>
        </p:nvSpPr>
        <p:spPr/>
        <p:txBody>
          <a:bodyPr/>
          <a:lstStyle/>
          <a:p>
            <a:fld id="{CA55375F-2AAE-4ED2-A789-4F30C9A3AD20}" type="slidenum">
              <a:rPr lang="en-AU" smtClean="0"/>
              <a:t>3</a:t>
            </a:fld>
            <a:endParaRPr lang="en-AU"/>
          </a:p>
        </p:txBody>
      </p:sp>
    </p:spTree>
    <p:extLst>
      <p:ext uri="{BB962C8B-B14F-4D97-AF65-F5344CB8AC3E}">
        <p14:creationId xmlns:p14="http://schemas.microsoft.com/office/powerpoint/2010/main" val="1852144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Page 86</a:t>
            </a:r>
            <a:endParaRPr lang="en-AU" b="1" dirty="0"/>
          </a:p>
        </p:txBody>
      </p:sp>
      <p:sp>
        <p:nvSpPr>
          <p:cNvPr id="4" name="Slide Number Placeholder 3"/>
          <p:cNvSpPr>
            <a:spLocks noGrp="1"/>
          </p:cNvSpPr>
          <p:nvPr>
            <p:ph type="sldNum" sz="quarter" idx="10"/>
          </p:nvPr>
        </p:nvSpPr>
        <p:spPr/>
        <p:txBody>
          <a:bodyPr/>
          <a:lstStyle/>
          <a:p>
            <a:fld id="{CA55375F-2AAE-4ED2-A789-4F30C9A3AD20}" type="slidenum">
              <a:rPr lang="en-AU" smtClean="0"/>
              <a:t>4</a:t>
            </a:fld>
            <a:endParaRPr lang="en-AU"/>
          </a:p>
        </p:txBody>
      </p:sp>
    </p:spTree>
    <p:extLst>
      <p:ext uri="{BB962C8B-B14F-4D97-AF65-F5344CB8AC3E}">
        <p14:creationId xmlns:p14="http://schemas.microsoft.com/office/powerpoint/2010/main" val="1511046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Page 88</a:t>
            </a:r>
            <a:endParaRPr lang="en-AU" b="1" dirty="0"/>
          </a:p>
        </p:txBody>
      </p:sp>
      <p:sp>
        <p:nvSpPr>
          <p:cNvPr id="4" name="Slide Number Placeholder 3"/>
          <p:cNvSpPr>
            <a:spLocks noGrp="1"/>
          </p:cNvSpPr>
          <p:nvPr>
            <p:ph type="sldNum" sz="quarter" idx="10"/>
          </p:nvPr>
        </p:nvSpPr>
        <p:spPr/>
        <p:txBody>
          <a:bodyPr/>
          <a:lstStyle/>
          <a:p>
            <a:fld id="{CA55375F-2AAE-4ED2-A789-4F30C9A3AD20}" type="slidenum">
              <a:rPr lang="en-AU" smtClean="0"/>
              <a:t>5</a:t>
            </a:fld>
            <a:endParaRPr lang="en-AU"/>
          </a:p>
        </p:txBody>
      </p:sp>
    </p:spTree>
    <p:extLst>
      <p:ext uri="{BB962C8B-B14F-4D97-AF65-F5344CB8AC3E}">
        <p14:creationId xmlns:p14="http://schemas.microsoft.com/office/powerpoint/2010/main" val="2027462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AU" dirty="0" smtClean="0"/>
              <a:t>Keys for Life Resource </a:t>
            </a:r>
            <a:r>
              <a:rPr lang="en-AU" sz="1200" dirty="0" smtClean="0">
                <a:solidFill>
                  <a:schemeClr val="tx1"/>
                </a:solidFill>
                <a:cs typeface="Arial" panose="020B0604020202020204" pitchFamily="34" charset="0"/>
              </a:rPr>
              <a:t>Pages 89-94</a:t>
            </a:r>
            <a:endParaRPr lang="en-AU" dirty="0" smtClean="0"/>
          </a:p>
          <a:p>
            <a:pPr marL="228600" indent="-228600">
              <a:buAutoNum type="arabicPeriod"/>
            </a:pPr>
            <a:r>
              <a:rPr lang="en-AU" dirty="0" smtClean="0"/>
              <a:t>Remind </a:t>
            </a:r>
            <a:r>
              <a:rPr lang="en-AU" dirty="0"/>
              <a:t>students re: shared classroom environment agreements (i.e. safe and supportive); in addition to road trauma and procedure if material presented triggers an emotional response etc. [Road Trauma Council WA available].</a:t>
            </a:r>
          </a:p>
          <a:p>
            <a:pPr marL="228600" indent="-228600">
              <a:buAutoNum type="arabicPeriod"/>
            </a:pPr>
            <a:r>
              <a:rPr lang="en-AU" dirty="0"/>
              <a:t>Mention lesson learning intention</a:t>
            </a:r>
          </a:p>
          <a:p>
            <a:pPr marL="228600" indent="-228600">
              <a:buAutoNum type="arabicPeriod"/>
            </a:pPr>
            <a:r>
              <a:rPr lang="en-AU" dirty="0"/>
              <a:t>View video to engage students into the lesson and trigger discussion on the following slide. </a:t>
            </a:r>
          </a:p>
          <a:p>
            <a:pPr marL="685800" lvl="1" indent="-228600">
              <a:buAutoNum type="arabicPeriod"/>
            </a:pPr>
            <a:r>
              <a:rPr lang="en-AU" dirty="0"/>
              <a:t>Q. What key messages where highlighted in the video in relation to driving behaviours?</a:t>
            </a:r>
          </a:p>
          <a:p>
            <a:pPr marL="0" indent="0">
              <a:buNone/>
            </a:pPr>
            <a:r>
              <a:rPr lang="en-AU" dirty="0"/>
              <a:t>Emphasise that all driver’s have a responsibility to keep themselves and others safe when active as road users. </a:t>
            </a:r>
          </a:p>
          <a:p>
            <a:pPr marL="228600" indent="-228600">
              <a:buAutoNum type="arabicPeriod"/>
            </a:pPr>
            <a:endParaRPr lang="en-AU" dirty="0"/>
          </a:p>
          <a:p>
            <a:pPr marL="0" indent="0">
              <a:buNone/>
            </a:pPr>
            <a:r>
              <a:rPr lang="en-AU" dirty="0"/>
              <a:t> </a:t>
            </a:r>
          </a:p>
        </p:txBody>
      </p:sp>
      <p:sp>
        <p:nvSpPr>
          <p:cNvPr id="4" name="Slide Number Placeholder 3"/>
          <p:cNvSpPr>
            <a:spLocks noGrp="1"/>
          </p:cNvSpPr>
          <p:nvPr>
            <p:ph type="sldNum" sz="quarter" idx="5"/>
          </p:nvPr>
        </p:nvSpPr>
        <p:spPr/>
        <p:txBody>
          <a:bodyPr/>
          <a:lstStyle/>
          <a:p>
            <a:fld id="{7176918A-DF95-454F-947B-5270CD1F7606}" type="slidenum">
              <a:rPr lang="en-AU" smtClean="0"/>
              <a:t>6</a:t>
            </a:fld>
            <a:endParaRPr lang="en-AU"/>
          </a:p>
        </p:txBody>
      </p:sp>
    </p:spTree>
    <p:extLst>
      <p:ext uri="{BB962C8B-B14F-4D97-AF65-F5344CB8AC3E}">
        <p14:creationId xmlns:p14="http://schemas.microsoft.com/office/powerpoint/2010/main" val="1448621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Page 89</a:t>
            </a:r>
          </a:p>
          <a:p>
            <a:r>
              <a:rPr lang="en-AU" b="0" dirty="0" smtClean="0"/>
              <a:t>Whole class sample activity of the driver triangle</a:t>
            </a:r>
            <a:endParaRPr lang="en-AU" b="0" dirty="0"/>
          </a:p>
        </p:txBody>
      </p:sp>
      <p:sp>
        <p:nvSpPr>
          <p:cNvPr id="4" name="Slide Number Placeholder 3"/>
          <p:cNvSpPr>
            <a:spLocks noGrp="1"/>
          </p:cNvSpPr>
          <p:nvPr>
            <p:ph type="sldNum" sz="quarter" idx="10"/>
          </p:nvPr>
        </p:nvSpPr>
        <p:spPr/>
        <p:txBody>
          <a:bodyPr/>
          <a:lstStyle/>
          <a:p>
            <a:fld id="{CA55375F-2AAE-4ED2-A789-4F30C9A3AD20}" type="slidenum">
              <a:rPr lang="en-AU" smtClean="0"/>
              <a:t>7</a:t>
            </a:fld>
            <a:endParaRPr lang="en-AU"/>
          </a:p>
        </p:txBody>
      </p:sp>
    </p:spTree>
    <p:extLst>
      <p:ext uri="{BB962C8B-B14F-4D97-AF65-F5344CB8AC3E}">
        <p14:creationId xmlns:p14="http://schemas.microsoft.com/office/powerpoint/2010/main" val="4000882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Page 89</a:t>
            </a:r>
          </a:p>
          <a:p>
            <a:r>
              <a:rPr lang="en-AU" b="0" dirty="0" smtClean="0"/>
              <a:t>Whole class sample activity of the driver triangle</a:t>
            </a:r>
          </a:p>
          <a:p>
            <a:endParaRPr lang="en-AU" dirty="0"/>
          </a:p>
        </p:txBody>
      </p:sp>
      <p:sp>
        <p:nvSpPr>
          <p:cNvPr id="4" name="Slide Number Placeholder 3"/>
          <p:cNvSpPr>
            <a:spLocks noGrp="1"/>
          </p:cNvSpPr>
          <p:nvPr>
            <p:ph type="sldNum" sz="quarter" idx="10"/>
          </p:nvPr>
        </p:nvSpPr>
        <p:spPr/>
        <p:txBody>
          <a:bodyPr/>
          <a:lstStyle/>
          <a:p>
            <a:fld id="{CA55375F-2AAE-4ED2-A789-4F30C9A3AD20}" type="slidenum">
              <a:rPr lang="en-AU" smtClean="0"/>
              <a:t>8</a:t>
            </a:fld>
            <a:endParaRPr lang="en-AU"/>
          </a:p>
        </p:txBody>
      </p:sp>
    </p:spTree>
    <p:extLst>
      <p:ext uri="{BB962C8B-B14F-4D97-AF65-F5344CB8AC3E}">
        <p14:creationId xmlns:p14="http://schemas.microsoft.com/office/powerpoint/2010/main" val="3552452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Page 88 The driving triangle</a:t>
            </a:r>
          </a:p>
          <a:p>
            <a:endParaRPr lang="en-AU" dirty="0" smtClean="0"/>
          </a:p>
          <a:p>
            <a:r>
              <a:rPr lang="en-AU" dirty="0" smtClean="0"/>
              <a:t>This </a:t>
            </a:r>
            <a:r>
              <a:rPr lang="en-AU" dirty="0"/>
              <a:t>activity can be completed by an individual student or students can be grouped in three, each taking one of the roles and developing the narrative around their card and concluding in the group bring it together to make the scenario</a:t>
            </a:r>
            <a:r>
              <a:rPr lang="en-AU" dirty="0" smtClean="0"/>
              <a:t>.</a:t>
            </a:r>
            <a:endParaRPr lang="en-AU" dirty="0"/>
          </a:p>
        </p:txBody>
      </p:sp>
      <p:sp>
        <p:nvSpPr>
          <p:cNvPr id="4" name="Slide Number Placeholder 3"/>
          <p:cNvSpPr>
            <a:spLocks noGrp="1"/>
          </p:cNvSpPr>
          <p:nvPr>
            <p:ph type="sldNum" sz="quarter" idx="5"/>
          </p:nvPr>
        </p:nvSpPr>
        <p:spPr/>
        <p:txBody>
          <a:bodyPr/>
          <a:lstStyle/>
          <a:p>
            <a:fld id="{B7AFD6B4-2E11-4D7E-B885-D55999B8BB24}" type="slidenum">
              <a:rPr lang="en-AU" smtClean="0"/>
              <a:t>9</a:t>
            </a:fld>
            <a:endParaRPr lang="en-AU"/>
          </a:p>
        </p:txBody>
      </p:sp>
    </p:spTree>
    <p:extLst>
      <p:ext uri="{BB962C8B-B14F-4D97-AF65-F5344CB8AC3E}">
        <p14:creationId xmlns:p14="http://schemas.microsoft.com/office/powerpoint/2010/main" val="3887165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AAD43D-28DA-49DF-B2C0-42965EBA1064}" type="datetimeFigureOut">
              <a:rPr lang="en-AU" smtClean="0"/>
              <a:t>2/05/2022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218DA91-A8CD-4EA4-B627-5E53B57BBCD4}" type="slidenum">
              <a:rPr lang="en-AU" smtClean="0"/>
              <a:t>‹#›</a:t>
            </a:fld>
            <a:endParaRPr lang="en-AU"/>
          </a:p>
        </p:txBody>
      </p:sp>
    </p:spTree>
    <p:extLst>
      <p:ext uri="{BB962C8B-B14F-4D97-AF65-F5344CB8AC3E}">
        <p14:creationId xmlns:p14="http://schemas.microsoft.com/office/powerpoint/2010/main" val="848482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AAD43D-28DA-49DF-B2C0-42965EBA1064}" type="datetimeFigureOut">
              <a:rPr lang="en-AU" smtClean="0"/>
              <a:t>2/05/2022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218DA91-A8CD-4EA4-B627-5E53B57BBCD4}" type="slidenum">
              <a:rPr lang="en-AU" smtClean="0"/>
              <a:t>‹#›</a:t>
            </a:fld>
            <a:endParaRPr lang="en-AU"/>
          </a:p>
        </p:txBody>
      </p:sp>
    </p:spTree>
    <p:extLst>
      <p:ext uri="{BB962C8B-B14F-4D97-AF65-F5344CB8AC3E}">
        <p14:creationId xmlns:p14="http://schemas.microsoft.com/office/powerpoint/2010/main" val="1175427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AAD43D-28DA-49DF-B2C0-42965EBA1064}" type="datetimeFigureOut">
              <a:rPr lang="en-AU" smtClean="0"/>
              <a:t>2/05/2022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218DA91-A8CD-4EA4-B627-5E53B57BBCD4}"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05575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AAD43D-28DA-49DF-B2C0-42965EBA1064}" type="datetimeFigureOut">
              <a:rPr lang="en-AU" smtClean="0"/>
              <a:t>2/05/2022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218DA91-A8CD-4EA4-B627-5E53B57BBCD4}" type="slidenum">
              <a:rPr lang="en-AU" smtClean="0"/>
              <a:t>‹#›</a:t>
            </a:fld>
            <a:endParaRPr lang="en-AU"/>
          </a:p>
        </p:txBody>
      </p:sp>
    </p:spTree>
    <p:extLst>
      <p:ext uri="{BB962C8B-B14F-4D97-AF65-F5344CB8AC3E}">
        <p14:creationId xmlns:p14="http://schemas.microsoft.com/office/powerpoint/2010/main" val="1322838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AAD43D-28DA-49DF-B2C0-42965EBA1064}" type="datetimeFigureOut">
              <a:rPr lang="en-AU" smtClean="0"/>
              <a:t>2/05/2022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218DA91-A8CD-4EA4-B627-5E53B57BBCD4}"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19689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AAD43D-28DA-49DF-B2C0-42965EBA1064}" type="datetimeFigureOut">
              <a:rPr lang="en-AU" smtClean="0"/>
              <a:t>2/05/2022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218DA91-A8CD-4EA4-B627-5E53B57BBCD4}" type="slidenum">
              <a:rPr lang="en-AU" smtClean="0"/>
              <a:t>‹#›</a:t>
            </a:fld>
            <a:endParaRPr lang="en-AU"/>
          </a:p>
        </p:txBody>
      </p:sp>
    </p:spTree>
    <p:extLst>
      <p:ext uri="{BB962C8B-B14F-4D97-AF65-F5344CB8AC3E}">
        <p14:creationId xmlns:p14="http://schemas.microsoft.com/office/powerpoint/2010/main" val="1587310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AAD43D-28DA-49DF-B2C0-42965EBA1064}" type="datetimeFigureOut">
              <a:rPr lang="en-AU" smtClean="0"/>
              <a:t>2/05/2022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218DA91-A8CD-4EA4-B627-5E53B57BBCD4}" type="slidenum">
              <a:rPr lang="en-AU" smtClean="0"/>
              <a:t>‹#›</a:t>
            </a:fld>
            <a:endParaRPr lang="en-AU"/>
          </a:p>
        </p:txBody>
      </p:sp>
    </p:spTree>
    <p:extLst>
      <p:ext uri="{BB962C8B-B14F-4D97-AF65-F5344CB8AC3E}">
        <p14:creationId xmlns:p14="http://schemas.microsoft.com/office/powerpoint/2010/main" val="2030595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2AAD43D-28DA-49DF-B2C0-42965EBA1064}" type="datetimeFigureOut">
              <a:rPr lang="en-AU" smtClean="0"/>
              <a:t>2/05/2022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218DA91-A8CD-4EA4-B627-5E53B57BBCD4}" type="slidenum">
              <a:rPr lang="en-AU" smtClean="0"/>
              <a:t>‹#›</a:t>
            </a:fld>
            <a:endParaRPr lang="en-AU"/>
          </a:p>
        </p:txBody>
      </p:sp>
    </p:spTree>
    <p:extLst>
      <p:ext uri="{BB962C8B-B14F-4D97-AF65-F5344CB8AC3E}">
        <p14:creationId xmlns:p14="http://schemas.microsoft.com/office/powerpoint/2010/main" val="3702209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2AAD43D-28DA-49DF-B2C0-42965EBA1064}" type="datetimeFigureOut">
              <a:rPr lang="en-AU" smtClean="0"/>
              <a:t>2/05/2022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218DA91-A8CD-4EA4-B627-5E53B57BBCD4}" type="slidenum">
              <a:rPr lang="en-AU" smtClean="0"/>
              <a:t>‹#›</a:t>
            </a:fld>
            <a:endParaRPr lang="en-AU"/>
          </a:p>
        </p:txBody>
      </p:sp>
    </p:spTree>
    <p:extLst>
      <p:ext uri="{BB962C8B-B14F-4D97-AF65-F5344CB8AC3E}">
        <p14:creationId xmlns:p14="http://schemas.microsoft.com/office/powerpoint/2010/main" val="2960514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2AAD43D-28DA-49DF-B2C0-42965EBA1064}" type="datetimeFigureOut">
              <a:rPr lang="en-AU" smtClean="0"/>
              <a:t>2/05/2022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218DA91-A8CD-4EA4-B627-5E53B57BBCD4}" type="slidenum">
              <a:rPr lang="en-AU" smtClean="0"/>
              <a:t>‹#›</a:t>
            </a:fld>
            <a:endParaRPr lang="en-AU"/>
          </a:p>
        </p:txBody>
      </p:sp>
    </p:spTree>
    <p:extLst>
      <p:ext uri="{BB962C8B-B14F-4D97-AF65-F5344CB8AC3E}">
        <p14:creationId xmlns:p14="http://schemas.microsoft.com/office/powerpoint/2010/main" val="214135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2AAD43D-28DA-49DF-B2C0-42965EBA1064}" type="datetimeFigureOut">
              <a:rPr lang="en-AU" smtClean="0"/>
              <a:t>2/05/2022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218DA91-A8CD-4EA4-B627-5E53B57BBCD4}" type="slidenum">
              <a:rPr lang="en-AU" smtClean="0"/>
              <a:t>‹#›</a:t>
            </a:fld>
            <a:endParaRPr lang="en-AU"/>
          </a:p>
        </p:txBody>
      </p:sp>
    </p:spTree>
    <p:extLst>
      <p:ext uri="{BB962C8B-B14F-4D97-AF65-F5344CB8AC3E}">
        <p14:creationId xmlns:p14="http://schemas.microsoft.com/office/powerpoint/2010/main" val="2404746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AAD43D-28DA-49DF-B2C0-42965EBA1064}" type="datetimeFigureOut">
              <a:rPr lang="en-AU" smtClean="0"/>
              <a:t>2/05/2022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218DA91-A8CD-4EA4-B627-5E53B57BBCD4}" type="slidenum">
              <a:rPr lang="en-AU" smtClean="0"/>
              <a:t>‹#›</a:t>
            </a:fld>
            <a:endParaRPr lang="en-AU"/>
          </a:p>
        </p:txBody>
      </p:sp>
    </p:spTree>
    <p:extLst>
      <p:ext uri="{BB962C8B-B14F-4D97-AF65-F5344CB8AC3E}">
        <p14:creationId xmlns:p14="http://schemas.microsoft.com/office/powerpoint/2010/main" val="11988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AAD43D-28DA-49DF-B2C0-42965EBA1064}" type="datetimeFigureOut">
              <a:rPr lang="en-AU" smtClean="0"/>
              <a:t>2/05/2022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218DA91-A8CD-4EA4-B627-5E53B57BBCD4}" type="slidenum">
              <a:rPr lang="en-AU" smtClean="0"/>
              <a:t>‹#›</a:t>
            </a:fld>
            <a:endParaRPr lang="en-AU"/>
          </a:p>
        </p:txBody>
      </p:sp>
    </p:spTree>
    <p:extLst>
      <p:ext uri="{BB962C8B-B14F-4D97-AF65-F5344CB8AC3E}">
        <p14:creationId xmlns:p14="http://schemas.microsoft.com/office/powerpoint/2010/main" val="157983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AAD43D-28DA-49DF-B2C0-42965EBA1064}" type="datetimeFigureOut">
              <a:rPr lang="en-AU" smtClean="0"/>
              <a:t>2/05/2022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218DA91-A8CD-4EA4-B627-5E53B57BBCD4}" type="slidenum">
              <a:rPr lang="en-AU" smtClean="0"/>
              <a:t>‹#›</a:t>
            </a:fld>
            <a:endParaRPr lang="en-AU"/>
          </a:p>
        </p:txBody>
      </p:sp>
    </p:spTree>
    <p:extLst>
      <p:ext uri="{BB962C8B-B14F-4D97-AF65-F5344CB8AC3E}">
        <p14:creationId xmlns:p14="http://schemas.microsoft.com/office/powerpoint/2010/main" val="3425505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AAD43D-28DA-49DF-B2C0-42965EBA1064}" type="datetimeFigureOut">
              <a:rPr lang="en-AU" smtClean="0"/>
              <a:t>2/05/2022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218DA91-A8CD-4EA4-B627-5E53B57BBCD4}" type="slidenum">
              <a:rPr lang="en-AU" smtClean="0"/>
              <a:t>‹#›</a:t>
            </a:fld>
            <a:endParaRPr lang="en-AU"/>
          </a:p>
        </p:txBody>
      </p:sp>
    </p:spTree>
    <p:extLst>
      <p:ext uri="{BB962C8B-B14F-4D97-AF65-F5344CB8AC3E}">
        <p14:creationId xmlns:p14="http://schemas.microsoft.com/office/powerpoint/2010/main" val="32259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AAD43D-28DA-49DF-B2C0-42965EBA1064}" type="datetimeFigureOut">
              <a:rPr lang="en-AU" smtClean="0"/>
              <a:t>2/05/2022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218DA91-A8CD-4EA4-B627-5E53B57BBCD4}" type="slidenum">
              <a:rPr lang="en-AU" smtClean="0"/>
              <a:t>‹#›</a:t>
            </a:fld>
            <a:endParaRPr lang="en-AU"/>
          </a:p>
        </p:txBody>
      </p:sp>
    </p:spTree>
    <p:extLst>
      <p:ext uri="{BB962C8B-B14F-4D97-AF65-F5344CB8AC3E}">
        <p14:creationId xmlns:p14="http://schemas.microsoft.com/office/powerpoint/2010/main" val="2233907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AAD43D-28DA-49DF-B2C0-42965EBA1064}" type="datetimeFigureOut">
              <a:rPr lang="en-AU" smtClean="0"/>
              <a:t>2/05/2022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218DA91-A8CD-4EA4-B627-5E53B57BBCD4}" type="slidenum">
              <a:rPr lang="en-AU" smtClean="0"/>
              <a:t>‹#›</a:t>
            </a:fld>
            <a:endParaRPr lang="en-AU"/>
          </a:p>
        </p:txBody>
      </p:sp>
    </p:spTree>
    <p:extLst>
      <p:ext uri="{BB962C8B-B14F-4D97-AF65-F5344CB8AC3E}">
        <p14:creationId xmlns:p14="http://schemas.microsoft.com/office/powerpoint/2010/main" val="3369874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AAD43D-28DA-49DF-B2C0-42965EBA1064}" type="datetimeFigureOut">
              <a:rPr lang="en-AU" smtClean="0"/>
              <a:t>2/05/2022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218DA91-A8CD-4EA4-B627-5E53B57BBCD4}" type="slidenum">
              <a:rPr lang="en-AU" smtClean="0"/>
              <a:t>‹#›</a:t>
            </a:fld>
            <a:endParaRPr lang="en-AU"/>
          </a:p>
        </p:txBody>
      </p:sp>
    </p:spTree>
    <p:extLst>
      <p:ext uri="{BB962C8B-B14F-4D97-AF65-F5344CB8AC3E}">
        <p14:creationId xmlns:p14="http://schemas.microsoft.com/office/powerpoint/2010/main" val="4214645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218DA91-A8CD-4EA4-B627-5E53B57BBCD4}" type="slidenum">
              <a:rPr lang="en-AU" smtClean="0"/>
              <a:t>‹#›</a:t>
            </a:fld>
            <a:endParaRPr lang="en-AU"/>
          </a:p>
        </p:txBody>
      </p:sp>
      <p:sp>
        <p:nvSpPr>
          <p:cNvPr id="5" name="Date Placeholder 4"/>
          <p:cNvSpPr>
            <a:spLocks noGrp="1"/>
          </p:cNvSpPr>
          <p:nvPr>
            <p:ph type="dt" sz="half" idx="10"/>
          </p:nvPr>
        </p:nvSpPr>
        <p:spPr/>
        <p:txBody>
          <a:bodyPr/>
          <a:lstStyle/>
          <a:p>
            <a:fld id="{D2AAD43D-28DA-49DF-B2C0-42965EBA1064}" type="datetimeFigureOut">
              <a:rPr lang="en-AU" smtClean="0"/>
              <a:t>2/05/2022</a:t>
            </a:fld>
            <a:endParaRPr lang="en-AU"/>
          </a:p>
        </p:txBody>
      </p:sp>
    </p:spTree>
    <p:extLst>
      <p:ext uri="{BB962C8B-B14F-4D97-AF65-F5344CB8AC3E}">
        <p14:creationId xmlns:p14="http://schemas.microsoft.com/office/powerpoint/2010/main" val="1122967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2AAD43D-28DA-49DF-B2C0-42965EBA1064}" type="datetimeFigureOut">
              <a:rPr lang="en-AU" smtClean="0"/>
              <a:t>2/05/2022</a:t>
            </a:fld>
            <a:endParaRPr lang="en-A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218DA91-A8CD-4EA4-B627-5E53B57BBCD4}" type="slidenum">
              <a:rPr lang="en-AU" smtClean="0"/>
              <a:t>‹#›</a:t>
            </a:fld>
            <a:endParaRPr lang="en-AU"/>
          </a:p>
        </p:txBody>
      </p:sp>
    </p:spTree>
    <p:extLst>
      <p:ext uri="{BB962C8B-B14F-4D97-AF65-F5344CB8AC3E}">
        <p14:creationId xmlns:p14="http://schemas.microsoft.com/office/powerpoint/2010/main" val="212687450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5" r:id="rId17"/>
    <p:sldLayoutId id="2147483696" r:id="rId18"/>
    <p:sldLayoutId id="2147483694" r:id="rId1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Tn-pAIUHaTw"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www.rsc.wa.gov.au/Campaign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transport.wa.gov.au/licensing/road-rules-theory-test-quiz.Asp"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transport.wa.gov.au/licensing/road-rules-theory-test-quiz.asp"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transport.wa.gov.au/licensing/proof-of-identity.asp"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keys4life.ziparchive.com.a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www.sdera.wa.edu.au/programs/keys4life/" TargetMode="External"/><Relationship Id="rId4" Type="http://schemas.openxmlformats.org/officeDocument/2006/relationships/hyperlink" Target="http://www.northsidelogistics.com.a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youtube.com/watch?v=aUtKBLUxnw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youtu.be/1qKTq16dt2k"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microsoft.com/office/2007/relationships/hdphoto" Target="../media/hdphoto1.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solidFill>
                  <a:srgbClr val="0070C0"/>
                </a:solidFill>
              </a:rPr>
              <a:t>Lesson 5 Why Crashes Happen </a:t>
            </a:r>
            <a:endParaRPr lang="en-AU" dirty="0">
              <a:solidFill>
                <a:srgbClr val="0070C0"/>
              </a:solidFill>
            </a:endParaRPr>
          </a:p>
        </p:txBody>
      </p:sp>
      <p:sp>
        <p:nvSpPr>
          <p:cNvPr id="3" name="Subtitle 2"/>
          <p:cNvSpPr>
            <a:spLocks noGrp="1"/>
          </p:cNvSpPr>
          <p:nvPr>
            <p:ph type="subTitle" idx="1"/>
          </p:nvPr>
        </p:nvSpPr>
        <p:spPr/>
        <p:txBody>
          <a:bodyPr/>
          <a:lstStyle/>
          <a:p>
            <a:r>
              <a:rPr lang="en-AU" dirty="0" smtClean="0">
                <a:solidFill>
                  <a:schemeClr val="tx1"/>
                </a:solidFill>
              </a:rPr>
              <a:t>Keys 4 Life 7</a:t>
            </a:r>
            <a:r>
              <a:rPr lang="en-AU" baseline="30000" dirty="0" smtClean="0">
                <a:solidFill>
                  <a:schemeClr val="tx1"/>
                </a:solidFill>
              </a:rPr>
              <a:t>th</a:t>
            </a:r>
            <a:r>
              <a:rPr lang="en-AU" dirty="0" smtClean="0">
                <a:solidFill>
                  <a:schemeClr val="tx1"/>
                </a:solidFill>
              </a:rPr>
              <a:t> Edition 2020 Page 83-94</a:t>
            </a:r>
            <a:endParaRPr lang="en-AU" dirty="0">
              <a:solidFill>
                <a:schemeClr val="tx1"/>
              </a:solidFill>
            </a:endParaRPr>
          </a:p>
        </p:txBody>
      </p:sp>
    </p:spTree>
    <p:extLst>
      <p:ext uri="{BB962C8B-B14F-4D97-AF65-F5344CB8AC3E}">
        <p14:creationId xmlns:p14="http://schemas.microsoft.com/office/powerpoint/2010/main" val="23754390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tx1"/>
                </a:solidFill>
              </a:rPr>
              <a:t>Rate </a:t>
            </a:r>
            <a:r>
              <a:rPr lang="en-AU" dirty="0" smtClean="0">
                <a:solidFill>
                  <a:schemeClr val="tx1"/>
                </a:solidFill>
              </a:rPr>
              <a:t>The Risk</a:t>
            </a:r>
            <a:endParaRPr lang="en-AU" dirty="0">
              <a:solidFill>
                <a:schemeClr val="tx1"/>
              </a:solidFill>
            </a:endParaRPr>
          </a:p>
        </p:txBody>
      </p:sp>
      <p:grpSp>
        <p:nvGrpSpPr>
          <p:cNvPr id="7" name="Group 6">
            <a:extLst>
              <a:ext uri="{FF2B5EF4-FFF2-40B4-BE49-F238E27FC236}">
                <a16:creationId xmlns:a16="http://schemas.microsoft.com/office/drawing/2014/main" id="{631ED85D-3BFF-4FCC-8EE6-D07D6A0CA1C7}"/>
              </a:ext>
            </a:extLst>
          </p:cNvPr>
          <p:cNvGrpSpPr/>
          <p:nvPr/>
        </p:nvGrpSpPr>
        <p:grpSpPr>
          <a:xfrm>
            <a:off x="1237330" y="5039255"/>
            <a:ext cx="9016327" cy="1310683"/>
            <a:chOff x="1091767" y="3268475"/>
            <a:chExt cx="8713759" cy="931641"/>
          </a:xfrm>
        </p:grpSpPr>
        <p:sp>
          <p:nvSpPr>
            <p:cNvPr id="4" name="Arrow: Left-Right 3">
              <a:extLst>
                <a:ext uri="{FF2B5EF4-FFF2-40B4-BE49-F238E27FC236}">
                  <a16:creationId xmlns:a16="http://schemas.microsoft.com/office/drawing/2014/main" id="{F4E0EA9D-21C4-4F4A-8727-EC40B49C5E44}"/>
                </a:ext>
              </a:extLst>
            </p:cNvPr>
            <p:cNvSpPr/>
            <p:nvPr/>
          </p:nvSpPr>
          <p:spPr>
            <a:xfrm>
              <a:off x="2088856" y="3353794"/>
              <a:ext cx="6719581" cy="833321"/>
            </a:xfrm>
            <a:prstGeom prst="leftRightArrow">
              <a:avLst/>
            </a:prstGeom>
            <a:solidFill>
              <a:schemeClr val="accent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5" name="Rectangle: Rounded Corners 4">
              <a:extLst>
                <a:ext uri="{FF2B5EF4-FFF2-40B4-BE49-F238E27FC236}">
                  <a16:creationId xmlns:a16="http://schemas.microsoft.com/office/drawing/2014/main" id="{EE515DD3-382A-4F0F-986A-EFCD56118822}"/>
                </a:ext>
              </a:extLst>
            </p:cNvPr>
            <p:cNvSpPr/>
            <p:nvPr/>
          </p:nvSpPr>
          <p:spPr>
            <a:xfrm>
              <a:off x="1091767" y="3366795"/>
              <a:ext cx="836503" cy="83332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550" dirty="0">
                  <a:solidFill>
                    <a:schemeClr val="tx2"/>
                  </a:solidFill>
                  <a:latin typeface="Arial Black" panose="020B0A04020102020204" pitchFamily="34" charset="0"/>
                </a:rPr>
                <a:t>LOW RISK</a:t>
              </a:r>
            </a:p>
          </p:txBody>
        </p:sp>
        <p:sp>
          <p:nvSpPr>
            <p:cNvPr id="6" name="Rectangle: Rounded Corners 5">
              <a:extLst>
                <a:ext uri="{FF2B5EF4-FFF2-40B4-BE49-F238E27FC236}">
                  <a16:creationId xmlns:a16="http://schemas.microsoft.com/office/drawing/2014/main" id="{E52E3A06-E08A-4DCF-B7D8-839BAFB0C0CC}"/>
                </a:ext>
              </a:extLst>
            </p:cNvPr>
            <p:cNvSpPr/>
            <p:nvPr/>
          </p:nvSpPr>
          <p:spPr>
            <a:xfrm>
              <a:off x="8969023" y="3268475"/>
              <a:ext cx="836503" cy="83332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550" dirty="0">
                  <a:solidFill>
                    <a:schemeClr val="tx2"/>
                  </a:solidFill>
                  <a:latin typeface="Arial Black" panose="020B0A04020102020204" pitchFamily="34" charset="0"/>
                </a:rPr>
                <a:t>HIGH RISK</a:t>
              </a:r>
            </a:p>
          </p:txBody>
        </p:sp>
      </p:grpSp>
      <p:grpSp>
        <p:nvGrpSpPr>
          <p:cNvPr id="10" name="Group 9">
            <a:extLst>
              <a:ext uri="{FF2B5EF4-FFF2-40B4-BE49-F238E27FC236}">
                <a16:creationId xmlns:a16="http://schemas.microsoft.com/office/drawing/2014/main" id="{FE524E24-0E9B-461F-B4C4-543568E4007B}"/>
              </a:ext>
            </a:extLst>
          </p:cNvPr>
          <p:cNvGrpSpPr/>
          <p:nvPr/>
        </p:nvGrpSpPr>
        <p:grpSpPr>
          <a:xfrm>
            <a:off x="3173486" y="477454"/>
            <a:ext cx="5144021" cy="2335244"/>
            <a:chOff x="1115631" y="1847711"/>
            <a:chExt cx="8665980" cy="3934116"/>
          </a:xfrm>
        </p:grpSpPr>
        <p:sp>
          <p:nvSpPr>
            <p:cNvPr id="11" name="Isosceles Triangle 10">
              <a:extLst>
                <a:ext uri="{FF2B5EF4-FFF2-40B4-BE49-F238E27FC236}">
                  <a16:creationId xmlns:a16="http://schemas.microsoft.com/office/drawing/2014/main" id="{B5F16E69-DB98-4D99-9342-18170447CFAB}"/>
                </a:ext>
              </a:extLst>
            </p:cNvPr>
            <p:cNvSpPr/>
            <p:nvPr/>
          </p:nvSpPr>
          <p:spPr>
            <a:xfrm>
              <a:off x="3673725" y="2845106"/>
              <a:ext cx="3310168" cy="2603862"/>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tx1"/>
                  </a:solidFill>
                  <a:latin typeface="Arial Black" panose="020B0A04020102020204" pitchFamily="34" charset="0"/>
                </a:rPr>
                <a:t>CRASH</a:t>
              </a:r>
              <a:endParaRPr lang="en-AU" sz="3950" dirty="0">
                <a:solidFill>
                  <a:schemeClr val="tx1"/>
                </a:solidFill>
                <a:latin typeface="Arial Black" panose="020B0A04020102020204" pitchFamily="34" charset="0"/>
              </a:endParaRPr>
            </a:p>
          </p:txBody>
        </p:sp>
        <p:sp>
          <p:nvSpPr>
            <p:cNvPr id="12" name="Rectangle: Rounded Corners 11">
              <a:extLst>
                <a:ext uri="{FF2B5EF4-FFF2-40B4-BE49-F238E27FC236}">
                  <a16:creationId xmlns:a16="http://schemas.microsoft.com/office/drawing/2014/main" id="{DD76857D-9490-482A-97C7-802DFF038E39}"/>
                </a:ext>
              </a:extLst>
            </p:cNvPr>
            <p:cNvSpPr/>
            <p:nvPr/>
          </p:nvSpPr>
          <p:spPr>
            <a:xfrm>
              <a:off x="4031902" y="1847711"/>
              <a:ext cx="2744255" cy="909722"/>
            </a:xfrm>
            <a:prstGeom prst="roundRect">
              <a:avLst/>
            </a:prstGeom>
            <a:solidFill>
              <a:schemeClr val="accent4">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900" dirty="0">
                  <a:solidFill>
                    <a:schemeClr val="tx2"/>
                  </a:solidFill>
                  <a:latin typeface="Arial Black" panose="020B0A04020102020204" pitchFamily="34" charset="0"/>
                </a:rPr>
                <a:t>DRIVER</a:t>
              </a:r>
              <a:endParaRPr lang="en-AU" sz="1100" dirty="0">
                <a:solidFill>
                  <a:schemeClr val="tx2"/>
                </a:solidFill>
                <a:latin typeface="Arial Black" panose="020B0A04020102020204" pitchFamily="34" charset="0"/>
              </a:endParaRPr>
            </a:p>
          </p:txBody>
        </p:sp>
        <p:sp>
          <p:nvSpPr>
            <p:cNvPr id="13" name="Rectangle: Rounded Corners 12">
              <a:extLst>
                <a:ext uri="{FF2B5EF4-FFF2-40B4-BE49-F238E27FC236}">
                  <a16:creationId xmlns:a16="http://schemas.microsoft.com/office/drawing/2014/main" id="{396A6BBB-CFAB-42DC-A1B7-EBC1026591B6}"/>
                </a:ext>
              </a:extLst>
            </p:cNvPr>
            <p:cNvSpPr/>
            <p:nvPr/>
          </p:nvSpPr>
          <p:spPr>
            <a:xfrm>
              <a:off x="6992282" y="4872105"/>
              <a:ext cx="2789329" cy="909722"/>
            </a:xfrm>
            <a:prstGeom prst="roundRect">
              <a:avLst/>
            </a:prstGeom>
            <a:solidFill>
              <a:schemeClr val="accent1">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AU" sz="900" dirty="0">
                  <a:solidFill>
                    <a:schemeClr val="tx2"/>
                  </a:solidFill>
                  <a:latin typeface="Arial Black" panose="020B0A04020102020204" pitchFamily="34" charset="0"/>
                </a:rPr>
                <a:t>VEHICLE</a:t>
              </a:r>
              <a:endParaRPr lang="en-AU" sz="1400" dirty="0">
                <a:solidFill>
                  <a:schemeClr val="tx2"/>
                </a:solidFill>
                <a:latin typeface="Arial Black" panose="020B0A04020102020204" pitchFamily="34" charset="0"/>
              </a:endParaRPr>
            </a:p>
          </p:txBody>
        </p:sp>
        <p:sp>
          <p:nvSpPr>
            <p:cNvPr id="14" name="Rectangle: Rounded Corners 13">
              <a:extLst>
                <a:ext uri="{FF2B5EF4-FFF2-40B4-BE49-F238E27FC236}">
                  <a16:creationId xmlns:a16="http://schemas.microsoft.com/office/drawing/2014/main" id="{2B355E30-A3DD-4C16-BD70-49C26990A090}"/>
                </a:ext>
              </a:extLst>
            </p:cNvPr>
            <p:cNvSpPr/>
            <p:nvPr/>
          </p:nvSpPr>
          <p:spPr>
            <a:xfrm>
              <a:off x="1115631" y="4842278"/>
              <a:ext cx="2549706" cy="909722"/>
            </a:xfrm>
            <a:prstGeom prst="roundRect">
              <a:avLst/>
            </a:prstGeom>
            <a:solidFill>
              <a:schemeClr val="accent2">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sz="900" dirty="0">
                  <a:solidFill>
                    <a:schemeClr val="tx2"/>
                  </a:solidFill>
                  <a:latin typeface="Arial Black" panose="020B0A04020102020204" pitchFamily="34" charset="0"/>
                </a:rPr>
                <a:t>ENVIRONMENT</a:t>
              </a:r>
              <a:endParaRPr lang="en-AU" dirty="0">
                <a:solidFill>
                  <a:schemeClr val="tx2"/>
                </a:solidFill>
                <a:latin typeface="Arial Black" panose="020B0A04020102020204" pitchFamily="34" charset="0"/>
              </a:endParaRPr>
            </a:p>
          </p:txBody>
        </p:sp>
        <p:cxnSp>
          <p:nvCxnSpPr>
            <p:cNvPr id="15" name="Straight Arrow Connector 14">
              <a:extLst>
                <a:ext uri="{FF2B5EF4-FFF2-40B4-BE49-F238E27FC236}">
                  <a16:creationId xmlns:a16="http://schemas.microsoft.com/office/drawing/2014/main" id="{381A0BFA-0FE0-403C-B6AE-09E3AD615738}"/>
                </a:ext>
              </a:extLst>
            </p:cNvPr>
            <p:cNvCxnSpPr/>
            <p:nvPr/>
          </p:nvCxnSpPr>
          <p:spPr>
            <a:xfrm>
              <a:off x="5328808" y="2878698"/>
              <a:ext cx="0" cy="136740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AEDC9CAF-E142-4996-9470-359B085A4E7B}"/>
                </a:ext>
              </a:extLst>
            </p:cNvPr>
            <p:cNvCxnSpPr>
              <a:cxnSpLocks/>
            </p:cNvCxnSpPr>
            <p:nvPr/>
          </p:nvCxnSpPr>
          <p:spPr>
            <a:xfrm flipV="1">
              <a:off x="3703121" y="4994745"/>
              <a:ext cx="915026" cy="43748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D544F084-20F3-4F53-9F73-67D254965148}"/>
                </a:ext>
              </a:extLst>
            </p:cNvPr>
            <p:cNvCxnSpPr>
              <a:cxnSpLocks/>
            </p:cNvCxnSpPr>
            <p:nvPr/>
          </p:nvCxnSpPr>
          <p:spPr>
            <a:xfrm flipH="1" flipV="1">
              <a:off x="5997427" y="4994745"/>
              <a:ext cx="964217" cy="43485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sp>
        <p:nvSpPr>
          <p:cNvPr id="18" name="Thought Bubble: Cloud 17">
            <a:extLst>
              <a:ext uri="{FF2B5EF4-FFF2-40B4-BE49-F238E27FC236}">
                <a16:creationId xmlns:a16="http://schemas.microsoft.com/office/drawing/2014/main" id="{DC8D51CA-D505-48FC-846E-6DE72C56D7BD}"/>
              </a:ext>
            </a:extLst>
          </p:cNvPr>
          <p:cNvSpPr/>
          <p:nvPr/>
        </p:nvSpPr>
        <p:spPr>
          <a:xfrm>
            <a:off x="8615494" y="32560"/>
            <a:ext cx="3527416" cy="2224080"/>
          </a:xfrm>
          <a:prstGeom prst="cloudCallout">
            <a:avLst>
              <a:gd name="adj1" fmla="val -45454"/>
              <a:gd name="adj2" fmla="val 6829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Using the scenarios developed in the last 2 slides… rate the risk (high or low risk)</a:t>
            </a:r>
          </a:p>
        </p:txBody>
      </p:sp>
      <p:sp>
        <p:nvSpPr>
          <p:cNvPr id="21" name="Rectangle: Rounded Corners 18">
            <a:extLst>
              <a:ext uri="{FF2B5EF4-FFF2-40B4-BE49-F238E27FC236}">
                <a16:creationId xmlns:a16="http://schemas.microsoft.com/office/drawing/2014/main" id="{74BD3DE7-9087-4F9A-B53E-6A79D55A6A50}"/>
              </a:ext>
            </a:extLst>
          </p:cNvPr>
          <p:cNvSpPr/>
          <p:nvPr/>
        </p:nvSpPr>
        <p:spPr>
          <a:xfrm>
            <a:off x="4395195" y="3169449"/>
            <a:ext cx="2700595" cy="2008128"/>
          </a:xfrm>
          <a:prstGeom prst="roundRect">
            <a:avLst/>
          </a:prstGeom>
          <a:solidFill>
            <a:schemeClr val="accent4">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AU" dirty="0">
                <a:solidFill>
                  <a:schemeClr val="tx2"/>
                </a:solidFill>
                <a:latin typeface="Arial Black" panose="020B0A04020102020204" pitchFamily="34" charset="0"/>
              </a:rPr>
              <a:t>WILD CARD</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600" y="3409864"/>
            <a:ext cx="1509008" cy="1509008"/>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6377" y="3547023"/>
            <a:ext cx="1878451" cy="1234690"/>
          </a:xfrm>
          <a:prstGeom prst="rect">
            <a:avLst/>
          </a:prstGeom>
        </p:spPr>
      </p:pic>
    </p:spTree>
    <p:extLst>
      <p:ext uri="{BB962C8B-B14F-4D97-AF65-F5344CB8AC3E}">
        <p14:creationId xmlns:p14="http://schemas.microsoft.com/office/powerpoint/2010/main" val="168093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427" y="356998"/>
            <a:ext cx="6388189" cy="851017"/>
          </a:xfrm>
        </p:spPr>
        <p:txBody>
          <a:bodyPr anchor="t">
            <a:normAutofit/>
          </a:bodyPr>
          <a:lstStyle/>
          <a:p>
            <a:r>
              <a:rPr lang="en-AU" dirty="0">
                <a:solidFill>
                  <a:schemeClr val="tx1"/>
                </a:solidFill>
              </a:rPr>
              <a:t>Change T</a:t>
            </a:r>
            <a:r>
              <a:rPr lang="en-AU" dirty="0" smtClean="0">
                <a:solidFill>
                  <a:schemeClr val="tx1"/>
                </a:solidFill>
              </a:rPr>
              <a:t>he Level </a:t>
            </a:r>
            <a:r>
              <a:rPr lang="en-AU" dirty="0">
                <a:solidFill>
                  <a:schemeClr val="tx1"/>
                </a:solidFill>
              </a:rPr>
              <a:t>of </a:t>
            </a:r>
            <a:r>
              <a:rPr lang="en-AU" dirty="0" smtClean="0">
                <a:solidFill>
                  <a:schemeClr val="tx1"/>
                </a:solidFill>
              </a:rPr>
              <a:t>Risk</a:t>
            </a:r>
            <a:endParaRPr lang="en-AU" dirty="0">
              <a:solidFill>
                <a:schemeClr val="tx1"/>
              </a:solidFill>
            </a:endParaRPr>
          </a:p>
        </p:txBody>
      </p:sp>
      <p:sp>
        <p:nvSpPr>
          <p:cNvPr id="5" name="Rectangle: Rounded Corners 4">
            <a:extLst>
              <a:ext uri="{FF2B5EF4-FFF2-40B4-BE49-F238E27FC236}">
                <a16:creationId xmlns:a16="http://schemas.microsoft.com/office/drawing/2014/main" id="{65C02691-66D7-4C6B-B964-119E0A0FD061}"/>
              </a:ext>
            </a:extLst>
          </p:cNvPr>
          <p:cNvSpPr/>
          <p:nvPr/>
        </p:nvSpPr>
        <p:spPr>
          <a:xfrm>
            <a:off x="3671931" y="5305473"/>
            <a:ext cx="2894202" cy="1479823"/>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Amygdala = memory, decision-making and emotional responses.</a:t>
            </a:r>
          </a:p>
        </p:txBody>
      </p:sp>
      <p:sp>
        <p:nvSpPr>
          <p:cNvPr id="6" name="Thought Bubble: Cloud 5">
            <a:extLst>
              <a:ext uri="{FF2B5EF4-FFF2-40B4-BE49-F238E27FC236}">
                <a16:creationId xmlns:a16="http://schemas.microsoft.com/office/drawing/2014/main" id="{1B505E4C-DAEC-4111-8948-2A8C135731EA}"/>
              </a:ext>
            </a:extLst>
          </p:cNvPr>
          <p:cNvSpPr/>
          <p:nvPr/>
        </p:nvSpPr>
        <p:spPr>
          <a:xfrm>
            <a:off x="8243689" y="289093"/>
            <a:ext cx="3585884" cy="2317782"/>
          </a:xfrm>
          <a:prstGeom prst="cloudCallout">
            <a:avLst>
              <a:gd name="adj1" fmla="val -75951"/>
              <a:gd name="adj2" fmla="val 19026"/>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Choosing the highest risk scenario from the last slide, how would you make it less risky?</a:t>
            </a:r>
          </a:p>
        </p:txBody>
      </p:sp>
      <p:sp>
        <p:nvSpPr>
          <p:cNvPr id="8" name="Rectangle: Rounded Corners 7">
            <a:extLst>
              <a:ext uri="{FF2B5EF4-FFF2-40B4-BE49-F238E27FC236}">
                <a16:creationId xmlns:a16="http://schemas.microsoft.com/office/drawing/2014/main" id="{69970651-9B4F-48E1-A41C-2C5E9B463122}"/>
              </a:ext>
            </a:extLst>
          </p:cNvPr>
          <p:cNvSpPr/>
          <p:nvPr/>
        </p:nvSpPr>
        <p:spPr>
          <a:xfrm>
            <a:off x="662320" y="5305473"/>
            <a:ext cx="2894202" cy="147982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Cerebral Cortex = thinking, perceiving, producing and understanding.</a:t>
            </a:r>
          </a:p>
        </p:txBody>
      </p:sp>
      <p:pic>
        <p:nvPicPr>
          <p:cNvPr id="11" name="Picture 10">
            <a:extLst>
              <a:ext uri="{FF2B5EF4-FFF2-40B4-BE49-F238E27FC236}">
                <a16:creationId xmlns:a16="http://schemas.microsoft.com/office/drawing/2014/main" id="{7FE7D991-80D7-4968-8C34-A0BE1DF47ED5}"/>
              </a:ext>
            </a:extLst>
          </p:cNvPr>
          <p:cNvPicPr>
            <a:picLocks noChangeAspect="1"/>
          </p:cNvPicPr>
          <p:nvPr/>
        </p:nvPicPr>
        <p:blipFill>
          <a:blip r:embed="rId3"/>
          <a:stretch>
            <a:fillRect/>
          </a:stretch>
        </p:blipFill>
        <p:spPr>
          <a:xfrm>
            <a:off x="7481091" y="3947949"/>
            <a:ext cx="3944197" cy="2437841"/>
          </a:xfrm>
          <a:prstGeom prst="rect">
            <a:avLst/>
          </a:prstGeom>
          <a:ln>
            <a:solidFill>
              <a:schemeClr val="tx1">
                <a:lumMod val="50000"/>
                <a:lumOff val="50000"/>
              </a:schemeClr>
            </a:solidFill>
          </a:ln>
        </p:spPr>
      </p:pic>
      <p:sp>
        <p:nvSpPr>
          <p:cNvPr id="15" name="Rectangle: Rounded Corners 14">
            <a:extLst>
              <a:ext uri="{FF2B5EF4-FFF2-40B4-BE49-F238E27FC236}">
                <a16:creationId xmlns:a16="http://schemas.microsoft.com/office/drawing/2014/main" id="{E62FC501-EFDD-4FFB-BA99-F2EE78ADC7F4}"/>
              </a:ext>
            </a:extLst>
          </p:cNvPr>
          <p:cNvSpPr/>
          <p:nvPr/>
        </p:nvSpPr>
        <p:spPr>
          <a:xfrm>
            <a:off x="8139388" y="3429000"/>
            <a:ext cx="2627605" cy="47160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Decision Making Model</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3303" y="1417444"/>
            <a:ext cx="3546437" cy="3789182"/>
          </a:xfrm>
          <a:prstGeom prst="rect">
            <a:avLst/>
          </a:prstGeom>
        </p:spPr>
      </p:pic>
    </p:spTree>
    <p:extLst>
      <p:ext uri="{BB962C8B-B14F-4D97-AF65-F5344CB8AC3E}">
        <p14:creationId xmlns:p14="http://schemas.microsoft.com/office/powerpoint/2010/main" val="18539119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427" y="356998"/>
            <a:ext cx="6388189" cy="851017"/>
          </a:xfrm>
        </p:spPr>
        <p:txBody>
          <a:bodyPr anchor="t">
            <a:normAutofit/>
          </a:bodyPr>
          <a:lstStyle/>
          <a:p>
            <a:r>
              <a:rPr lang="en-AU" dirty="0">
                <a:solidFill>
                  <a:schemeClr val="tx1"/>
                </a:solidFill>
              </a:rPr>
              <a:t>Decision Making Model</a:t>
            </a:r>
          </a:p>
        </p:txBody>
      </p:sp>
      <p:sp>
        <p:nvSpPr>
          <p:cNvPr id="7" name="Thought Bubble: Cloud 6">
            <a:extLst>
              <a:ext uri="{FF2B5EF4-FFF2-40B4-BE49-F238E27FC236}">
                <a16:creationId xmlns:a16="http://schemas.microsoft.com/office/drawing/2014/main" id="{4C022136-7D66-4082-AA05-6C0669D2B491}"/>
              </a:ext>
            </a:extLst>
          </p:cNvPr>
          <p:cNvSpPr/>
          <p:nvPr/>
        </p:nvSpPr>
        <p:spPr>
          <a:xfrm>
            <a:off x="8531604" y="99828"/>
            <a:ext cx="3565322" cy="2492370"/>
          </a:xfrm>
          <a:prstGeom prst="cloudCallout">
            <a:avLst>
              <a:gd name="adj1" fmla="val -71603"/>
              <a:gd name="adj2" fmla="val 75709"/>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tx1"/>
                </a:solidFill>
              </a:rPr>
              <a:t>Using the decision making model… create safer outcomes for the created scenarios</a:t>
            </a:r>
          </a:p>
        </p:txBody>
      </p:sp>
      <p:pic>
        <p:nvPicPr>
          <p:cNvPr id="11" name="Picture 10">
            <a:extLst>
              <a:ext uri="{FF2B5EF4-FFF2-40B4-BE49-F238E27FC236}">
                <a16:creationId xmlns:a16="http://schemas.microsoft.com/office/drawing/2014/main" id="{7FE7D991-80D7-4968-8C34-A0BE1DF47ED5}"/>
              </a:ext>
            </a:extLst>
          </p:cNvPr>
          <p:cNvPicPr>
            <a:picLocks noChangeAspect="1"/>
          </p:cNvPicPr>
          <p:nvPr/>
        </p:nvPicPr>
        <p:blipFill>
          <a:blip r:embed="rId3"/>
          <a:stretch>
            <a:fillRect/>
          </a:stretch>
        </p:blipFill>
        <p:spPr>
          <a:xfrm>
            <a:off x="1082180" y="1531098"/>
            <a:ext cx="6576453" cy="5218684"/>
          </a:xfrm>
          <a:prstGeom prst="rect">
            <a:avLst/>
          </a:prstGeom>
        </p:spPr>
      </p:pic>
    </p:spTree>
    <p:extLst>
      <p:ext uri="{BB962C8B-B14F-4D97-AF65-F5344CB8AC3E}">
        <p14:creationId xmlns:p14="http://schemas.microsoft.com/office/powerpoint/2010/main" val="1063179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tx1"/>
                </a:solidFill>
              </a:rPr>
              <a:t>Unsafe vs Safe </a:t>
            </a:r>
            <a:r>
              <a:rPr lang="en-AU" dirty="0" smtClean="0">
                <a:solidFill>
                  <a:schemeClr val="tx1"/>
                </a:solidFill>
              </a:rPr>
              <a:t>Decisions</a:t>
            </a:r>
            <a:endParaRPr lang="en-AU" dirty="0">
              <a:solidFill>
                <a:schemeClr val="tx1"/>
              </a:solidFill>
            </a:endParaRPr>
          </a:p>
        </p:txBody>
      </p:sp>
      <p:sp>
        <p:nvSpPr>
          <p:cNvPr id="4" name="Thought Bubble: Cloud 3">
            <a:extLst>
              <a:ext uri="{FF2B5EF4-FFF2-40B4-BE49-F238E27FC236}">
                <a16:creationId xmlns:a16="http://schemas.microsoft.com/office/drawing/2014/main" id="{B7ACF2AB-0148-4F61-A536-2F1F482F6009}"/>
              </a:ext>
            </a:extLst>
          </p:cNvPr>
          <p:cNvSpPr/>
          <p:nvPr/>
        </p:nvSpPr>
        <p:spPr>
          <a:xfrm>
            <a:off x="7028854" y="0"/>
            <a:ext cx="5008228" cy="3880772"/>
          </a:xfrm>
          <a:prstGeom prst="cloudCallout">
            <a:avLst>
              <a:gd name="adj1" fmla="val -62652"/>
              <a:gd name="adj2" fmla="val 5558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Using a graffiti walk and the drive triangle elements (environment, person, vehicle &amp; wild card) get students to brainstorm safe and unsafe choices that young people make when driving (i.e. peer pressure)</a:t>
            </a:r>
          </a:p>
        </p:txBody>
      </p:sp>
      <p:sp>
        <p:nvSpPr>
          <p:cNvPr id="6" name="Rectangle: Rounded Corners 5">
            <a:extLst>
              <a:ext uri="{FF2B5EF4-FFF2-40B4-BE49-F238E27FC236}">
                <a16:creationId xmlns:a16="http://schemas.microsoft.com/office/drawing/2014/main" id="{1E99C137-6A89-4C79-838A-D6DDE7ED3E09}"/>
              </a:ext>
            </a:extLst>
          </p:cNvPr>
          <p:cNvSpPr/>
          <p:nvPr/>
        </p:nvSpPr>
        <p:spPr>
          <a:xfrm>
            <a:off x="878670" y="3964152"/>
            <a:ext cx="2421103" cy="1944761"/>
          </a:xfrm>
          <a:prstGeom prst="roundRect">
            <a:avLst/>
          </a:prstGeom>
          <a:solidFill>
            <a:schemeClr val="accent1">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dirty="0">
                <a:solidFill>
                  <a:schemeClr val="tx2"/>
                </a:solidFill>
                <a:latin typeface="Arial Black" panose="020B0A04020102020204" pitchFamily="34" charset="0"/>
              </a:rPr>
              <a:t>DRIVER</a:t>
            </a:r>
          </a:p>
        </p:txBody>
      </p:sp>
      <p:sp>
        <p:nvSpPr>
          <p:cNvPr id="7" name="Rectangle: Rounded Corners 6">
            <a:extLst>
              <a:ext uri="{FF2B5EF4-FFF2-40B4-BE49-F238E27FC236}">
                <a16:creationId xmlns:a16="http://schemas.microsoft.com/office/drawing/2014/main" id="{D08B8663-85D3-4095-9324-8D967BE8971A}"/>
              </a:ext>
            </a:extLst>
          </p:cNvPr>
          <p:cNvSpPr/>
          <p:nvPr/>
        </p:nvSpPr>
        <p:spPr>
          <a:xfrm>
            <a:off x="3501109" y="2456619"/>
            <a:ext cx="2421103" cy="1944761"/>
          </a:xfrm>
          <a:prstGeom prst="roundRect">
            <a:avLst/>
          </a:prstGeom>
          <a:solidFill>
            <a:schemeClr val="accent1">
              <a:lumMod val="40000"/>
              <a:lumOff val="6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AU" dirty="0">
                <a:solidFill>
                  <a:schemeClr val="tx2"/>
                </a:solidFill>
                <a:latin typeface="Arial Black" panose="020B0A04020102020204" pitchFamily="34" charset="0"/>
              </a:rPr>
              <a:t>VEHICLE</a:t>
            </a:r>
          </a:p>
        </p:txBody>
      </p:sp>
      <p:sp>
        <p:nvSpPr>
          <p:cNvPr id="8" name="Rectangle: Rounded Corners 7">
            <a:extLst>
              <a:ext uri="{FF2B5EF4-FFF2-40B4-BE49-F238E27FC236}">
                <a16:creationId xmlns:a16="http://schemas.microsoft.com/office/drawing/2014/main" id="{2A517BE9-A2CF-494F-970E-E73232D92879}"/>
              </a:ext>
            </a:extLst>
          </p:cNvPr>
          <p:cNvSpPr/>
          <p:nvPr/>
        </p:nvSpPr>
        <p:spPr>
          <a:xfrm>
            <a:off x="878670" y="1930400"/>
            <a:ext cx="2421103" cy="1944761"/>
          </a:xfrm>
          <a:prstGeom prst="roundRect">
            <a:avLst/>
          </a:prstGeom>
          <a:solidFill>
            <a:schemeClr val="accent2">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dirty="0">
                <a:solidFill>
                  <a:schemeClr val="tx2"/>
                </a:solidFill>
                <a:latin typeface="Arial Black" panose="020B0A04020102020204" pitchFamily="34" charset="0"/>
              </a:rPr>
              <a:t>ENVIRONMENT</a:t>
            </a:r>
          </a:p>
        </p:txBody>
      </p:sp>
      <p:sp>
        <p:nvSpPr>
          <p:cNvPr id="9" name="Rectangle: Rounded Corners 8">
            <a:extLst>
              <a:ext uri="{FF2B5EF4-FFF2-40B4-BE49-F238E27FC236}">
                <a16:creationId xmlns:a16="http://schemas.microsoft.com/office/drawing/2014/main" id="{6B742EF0-015A-4DCA-A77B-D2B67A277EF1}"/>
              </a:ext>
            </a:extLst>
          </p:cNvPr>
          <p:cNvSpPr/>
          <p:nvPr/>
        </p:nvSpPr>
        <p:spPr>
          <a:xfrm>
            <a:off x="3501109" y="4469235"/>
            <a:ext cx="2421103" cy="1944761"/>
          </a:xfrm>
          <a:prstGeom prst="roundRect">
            <a:avLst/>
          </a:prstGeom>
          <a:solidFill>
            <a:schemeClr val="accent4">
              <a:lumMod val="40000"/>
              <a:lumOff val="6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AU" dirty="0">
                <a:solidFill>
                  <a:schemeClr val="tx2"/>
                </a:solidFill>
                <a:latin typeface="Arial Black" panose="020B0A04020102020204" pitchFamily="34" charset="0"/>
              </a:rPr>
              <a:t>WILD CARD</a:t>
            </a:r>
          </a:p>
        </p:txBody>
      </p:sp>
    </p:spTree>
    <p:extLst>
      <p:ext uri="{BB962C8B-B14F-4D97-AF65-F5344CB8AC3E}">
        <p14:creationId xmlns:p14="http://schemas.microsoft.com/office/powerpoint/2010/main" val="22584823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E2040-5A50-4402-AEDD-3E33108BCDDC}"/>
              </a:ext>
            </a:extLst>
          </p:cNvPr>
          <p:cNvSpPr>
            <a:spLocks noGrp="1"/>
          </p:cNvSpPr>
          <p:nvPr>
            <p:ph type="title"/>
          </p:nvPr>
        </p:nvSpPr>
        <p:spPr/>
        <p:txBody>
          <a:bodyPr/>
          <a:lstStyle/>
          <a:p>
            <a:r>
              <a:rPr lang="en-AU" dirty="0" smtClean="0">
                <a:solidFill>
                  <a:schemeClr val="tx1"/>
                </a:solidFill>
              </a:rPr>
              <a:t>Road Crashes - Consequences</a:t>
            </a:r>
            <a:endParaRPr lang="en-AU" dirty="0">
              <a:solidFill>
                <a:schemeClr val="tx1"/>
              </a:solidFill>
            </a:endParaRPr>
          </a:p>
        </p:txBody>
      </p:sp>
      <p:sp>
        <p:nvSpPr>
          <p:cNvPr id="4" name="Oval 3">
            <a:extLst>
              <a:ext uri="{FF2B5EF4-FFF2-40B4-BE49-F238E27FC236}">
                <a16:creationId xmlns:a16="http://schemas.microsoft.com/office/drawing/2014/main" id="{29FC09A1-A230-4033-A2AD-A44097D51FA1}"/>
              </a:ext>
            </a:extLst>
          </p:cNvPr>
          <p:cNvSpPr/>
          <p:nvPr/>
        </p:nvSpPr>
        <p:spPr>
          <a:xfrm>
            <a:off x="2832201" y="3260403"/>
            <a:ext cx="2291508" cy="1986097"/>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Types of consequences</a:t>
            </a:r>
          </a:p>
        </p:txBody>
      </p:sp>
      <p:sp>
        <p:nvSpPr>
          <p:cNvPr id="22" name="TextBox 21">
            <a:extLst>
              <a:ext uri="{FF2B5EF4-FFF2-40B4-BE49-F238E27FC236}">
                <a16:creationId xmlns:a16="http://schemas.microsoft.com/office/drawing/2014/main" id="{CE9C8547-7814-46C0-8339-64091861D885}"/>
              </a:ext>
            </a:extLst>
          </p:cNvPr>
          <p:cNvSpPr txBox="1"/>
          <p:nvPr/>
        </p:nvSpPr>
        <p:spPr>
          <a:xfrm>
            <a:off x="1451461" y="3475021"/>
            <a:ext cx="1542362" cy="369332"/>
          </a:xfrm>
          <a:prstGeom prst="rect">
            <a:avLst/>
          </a:prstGeom>
          <a:noFill/>
        </p:spPr>
        <p:txBody>
          <a:bodyPr wrap="square" rtlCol="0">
            <a:spAutoFit/>
          </a:bodyPr>
          <a:lstStyle/>
          <a:p>
            <a:r>
              <a:rPr lang="en-AU" dirty="0"/>
              <a:t>Social</a:t>
            </a:r>
          </a:p>
        </p:txBody>
      </p:sp>
      <p:sp>
        <p:nvSpPr>
          <p:cNvPr id="23" name="TextBox 22">
            <a:extLst>
              <a:ext uri="{FF2B5EF4-FFF2-40B4-BE49-F238E27FC236}">
                <a16:creationId xmlns:a16="http://schemas.microsoft.com/office/drawing/2014/main" id="{6D380D30-92FB-4831-8054-8F6144E42EF1}"/>
              </a:ext>
            </a:extLst>
          </p:cNvPr>
          <p:cNvSpPr txBox="1"/>
          <p:nvPr/>
        </p:nvSpPr>
        <p:spPr>
          <a:xfrm>
            <a:off x="1538026" y="5246500"/>
            <a:ext cx="1542362" cy="369332"/>
          </a:xfrm>
          <a:prstGeom prst="rect">
            <a:avLst/>
          </a:prstGeom>
          <a:noFill/>
        </p:spPr>
        <p:txBody>
          <a:bodyPr wrap="square" rtlCol="0">
            <a:spAutoFit/>
          </a:bodyPr>
          <a:lstStyle/>
          <a:p>
            <a:r>
              <a:rPr lang="en-AU" dirty="0"/>
              <a:t>Financial</a:t>
            </a:r>
          </a:p>
        </p:txBody>
      </p:sp>
      <p:sp>
        <p:nvSpPr>
          <p:cNvPr id="24" name="TextBox 23">
            <a:extLst>
              <a:ext uri="{FF2B5EF4-FFF2-40B4-BE49-F238E27FC236}">
                <a16:creationId xmlns:a16="http://schemas.microsoft.com/office/drawing/2014/main" id="{AF73CE0C-F962-4322-B10F-73EECC8F8119}"/>
              </a:ext>
            </a:extLst>
          </p:cNvPr>
          <p:cNvSpPr txBox="1"/>
          <p:nvPr/>
        </p:nvSpPr>
        <p:spPr>
          <a:xfrm>
            <a:off x="4492390" y="2625473"/>
            <a:ext cx="1542362" cy="369332"/>
          </a:xfrm>
          <a:prstGeom prst="rect">
            <a:avLst/>
          </a:prstGeom>
          <a:noFill/>
        </p:spPr>
        <p:txBody>
          <a:bodyPr wrap="square" rtlCol="0">
            <a:spAutoFit/>
          </a:bodyPr>
          <a:lstStyle/>
          <a:p>
            <a:r>
              <a:rPr lang="en-AU" dirty="0"/>
              <a:t>Legal</a:t>
            </a:r>
          </a:p>
        </p:txBody>
      </p:sp>
      <p:sp>
        <p:nvSpPr>
          <p:cNvPr id="25" name="TextBox 24">
            <a:extLst>
              <a:ext uri="{FF2B5EF4-FFF2-40B4-BE49-F238E27FC236}">
                <a16:creationId xmlns:a16="http://schemas.microsoft.com/office/drawing/2014/main" id="{2F630356-48C4-4BE3-B2CD-EADAE21BF062}"/>
              </a:ext>
            </a:extLst>
          </p:cNvPr>
          <p:cNvSpPr txBox="1"/>
          <p:nvPr/>
        </p:nvSpPr>
        <p:spPr>
          <a:xfrm>
            <a:off x="5503485" y="4226976"/>
            <a:ext cx="1542362" cy="369332"/>
          </a:xfrm>
          <a:prstGeom prst="rect">
            <a:avLst/>
          </a:prstGeom>
          <a:noFill/>
        </p:spPr>
        <p:txBody>
          <a:bodyPr wrap="square" rtlCol="0">
            <a:spAutoFit/>
          </a:bodyPr>
          <a:lstStyle/>
          <a:p>
            <a:r>
              <a:rPr lang="en-AU" dirty="0"/>
              <a:t>Emotional</a:t>
            </a:r>
          </a:p>
        </p:txBody>
      </p:sp>
      <p:sp>
        <p:nvSpPr>
          <p:cNvPr id="26" name="TextBox 25">
            <a:extLst>
              <a:ext uri="{FF2B5EF4-FFF2-40B4-BE49-F238E27FC236}">
                <a16:creationId xmlns:a16="http://schemas.microsoft.com/office/drawing/2014/main" id="{6B5490C8-24F9-407B-B733-E6760956C622}"/>
              </a:ext>
            </a:extLst>
          </p:cNvPr>
          <p:cNvSpPr txBox="1"/>
          <p:nvPr/>
        </p:nvSpPr>
        <p:spPr>
          <a:xfrm>
            <a:off x="4535670" y="5777697"/>
            <a:ext cx="1542362" cy="369332"/>
          </a:xfrm>
          <a:prstGeom prst="rect">
            <a:avLst/>
          </a:prstGeom>
          <a:noFill/>
        </p:spPr>
        <p:txBody>
          <a:bodyPr wrap="square" rtlCol="0">
            <a:spAutoFit/>
          </a:bodyPr>
          <a:lstStyle/>
          <a:p>
            <a:r>
              <a:rPr lang="en-AU" dirty="0"/>
              <a:t>Physical </a:t>
            </a:r>
          </a:p>
        </p:txBody>
      </p:sp>
      <p:sp>
        <p:nvSpPr>
          <p:cNvPr id="39" name="Oval 38">
            <a:extLst>
              <a:ext uri="{FF2B5EF4-FFF2-40B4-BE49-F238E27FC236}">
                <a16:creationId xmlns:a16="http://schemas.microsoft.com/office/drawing/2014/main" id="{3BF8387C-BD28-483D-8392-54D7FA5EB898}"/>
              </a:ext>
            </a:extLst>
          </p:cNvPr>
          <p:cNvSpPr/>
          <p:nvPr/>
        </p:nvSpPr>
        <p:spPr>
          <a:xfrm>
            <a:off x="6872786" y="4153254"/>
            <a:ext cx="2825396" cy="2464876"/>
          </a:xfrm>
          <a:prstGeom prst="ellipse">
            <a:avLst/>
          </a:prstGeom>
          <a:solidFill>
            <a:schemeClr val="accent2">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Are these consequences relevant to just the vehicle occupants (i.e. driver, passenger?</a:t>
            </a:r>
          </a:p>
        </p:txBody>
      </p:sp>
      <p:sp>
        <p:nvSpPr>
          <p:cNvPr id="40" name="Oval 39">
            <a:extLst>
              <a:ext uri="{FF2B5EF4-FFF2-40B4-BE49-F238E27FC236}">
                <a16:creationId xmlns:a16="http://schemas.microsoft.com/office/drawing/2014/main" id="{8B8563AD-125B-4DB4-91F9-2C0E04A4D6D1}"/>
              </a:ext>
            </a:extLst>
          </p:cNvPr>
          <p:cNvSpPr/>
          <p:nvPr/>
        </p:nvSpPr>
        <p:spPr>
          <a:xfrm>
            <a:off x="9288093" y="4153254"/>
            <a:ext cx="2825396" cy="2464876"/>
          </a:xfrm>
          <a:prstGeom prst="ellipse">
            <a:avLst/>
          </a:prstGeom>
          <a:solidFill>
            <a:schemeClr val="accent3">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Who else can be impacted by a crash?</a:t>
            </a:r>
          </a:p>
        </p:txBody>
      </p:sp>
      <p:sp>
        <p:nvSpPr>
          <p:cNvPr id="42" name="TextBox 41">
            <a:extLst>
              <a:ext uri="{FF2B5EF4-FFF2-40B4-BE49-F238E27FC236}">
                <a16:creationId xmlns:a16="http://schemas.microsoft.com/office/drawing/2014/main" id="{6AC4C158-6167-480B-98E8-3CEA2E6DB8C8}"/>
              </a:ext>
            </a:extLst>
          </p:cNvPr>
          <p:cNvSpPr txBox="1"/>
          <p:nvPr/>
        </p:nvSpPr>
        <p:spPr>
          <a:xfrm>
            <a:off x="677334" y="1309121"/>
            <a:ext cx="7730924" cy="646331"/>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When a road crash happens, there are subsequent consequences that occur. These can be grouped into five different types of consequences.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9376" y="2485497"/>
            <a:ext cx="1028982" cy="102978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8454" y="2290769"/>
            <a:ext cx="759002" cy="71097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7174" y="4294088"/>
            <a:ext cx="686806" cy="90630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36125" y="5415192"/>
            <a:ext cx="604337" cy="731837"/>
          </a:xfrm>
          <a:prstGeom prst="rect">
            <a:avLst/>
          </a:prstGeom>
        </p:spPr>
      </p:pic>
      <p:pic>
        <p:nvPicPr>
          <p:cNvPr id="9" name="Picture 8"/>
          <p:cNvPicPr>
            <a:picLocks noChangeAspect="1"/>
          </p:cNvPicPr>
          <p:nvPr/>
        </p:nvPicPr>
        <p:blipFill>
          <a:blip r:embed="rId7"/>
          <a:stretch>
            <a:fillRect/>
          </a:stretch>
        </p:blipFill>
        <p:spPr>
          <a:xfrm>
            <a:off x="5693988" y="3475021"/>
            <a:ext cx="847184" cy="851398"/>
          </a:xfrm>
          <a:prstGeom prst="rect">
            <a:avLst/>
          </a:prstGeom>
        </p:spPr>
      </p:pic>
    </p:spTree>
    <p:extLst>
      <p:ext uri="{BB962C8B-B14F-4D97-AF65-F5344CB8AC3E}">
        <p14:creationId xmlns:p14="http://schemas.microsoft.com/office/powerpoint/2010/main" val="119046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down)">
                                      <p:cBhvr>
                                        <p:cTn id="19" dur="580">
                                          <p:stCondLst>
                                            <p:cond delay="0"/>
                                          </p:stCondLst>
                                        </p:cTn>
                                        <p:tgtEl>
                                          <p:spTgt spid="39"/>
                                        </p:tgtEl>
                                      </p:cBhvr>
                                    </p:animEffect>
                                    <p:anim calcmode="lin" valueType="num">
                                      <p:cBhvr>
                                        <p:cTn id="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25" dur="26">
                                          <p:stCondLst>
                                            <p:cond delay="650"/>
                                          </p:stCondLst>
                                        </p:cTn>
                                        <p:tgtEl>
                                          <p:spTgt spid="39"/>
                                        </p:tgtEl>
                                      </p:cBhvr>
                                      <p:to x="100000" y="60000"/>
                                    </p:animScale>
                                    <p:animScale>
                                      <p:cBhvr>
                                        <p:cTn id="26" dur="166" decel="50000">
                                          <p:stCondLst>
                                            <p:cond delay="676"/>
                                          </p:stCondLst>
                                        </p:cTn>
                                        <p:tgtEl>
                                          <p:spTgt spid="39"/>
                                        </p:tgtEl>
                                      </p:cBhvr>
                                      <p:to x="100000" y="100000"/>
                                    </p:animScale>
                                    <p:animScale>
                                      <p:cBhvr>
                                        <p:cTn id="27" dur="26">
                                          <p:stCondLst>
                                            <p:cond delay="1312"/>
                                          </p:stCondLst>
                                        </p:cTn>
                                        <p:tgtEl>
                                          <p:spTgt spid="39"/>
                                        </p:tgtEl>
                                      </p:cBhvr>
                                      <p:to x="100000" y="80000"/>
                                    </p:animScale>
                                    <p:animScale>
                                      <p:cBhvr>
                                        <p:cTn id="28" dur="166" decel="50000">
                                          <p:stCondLst>
                                            <p:cond delay="1338"/>
                                          </p:stCondLst>
                                        </p:cTn>
                                        <p:tgtEl>
                                          <p:spTgt spid="39"/>
                                        </p:tgtEl>
                                      </p:cBhvr>
                                      <p:to x="100000" y="100000"/>
                                    </p:animScale>
                                    <p:animScale>
                                      <p:cBhvr>
                                        <p:cTn id="29" dur="26">
                                          <p:stCondLst>
                                            <p:cond delay="1642"/>
                                          </p:stCondLst>
                                        </p:cTn>
                                        <p:tgtEl>
                                          <p:spTgt spid="39"/>
                                        </p:tgtEl>
                                      </p:cBhvr>
                                      <p:to x="100000" y="90000"/>
                                    </p:animScale>
                                    <p:animScale>
                                      <p:cBhvr>
                                        <p:cTn id="30" dur="166" decel="50000">
                                          <p:stCondLst>
                                            <p:cond delay="1668"/>
                                          </p:stCondLst>
                                        </p:cTn>
                                        <p:tgtEl>
                                          <p:spTgt spid="39"/>
                                        </p:tgtEl>
                                      </p:cBhvr>
                                      <p:to x="100000" y="100000"/>
                                    </p:animScale>
                                    <p:animScale>
                                      <p:cBhvr>
                                        <p:cTn id="31" dur="26">
                                          <p:stCondLst>
                                            <p:cond delay="1808"/>
                                          </p:stCondLst>
                                        </p:cTn>
                                        <p:tgtEl>
                                          <p:spTgt spid="39"/>
                                        </p:tgtEl>
                                      </p:cBhvr>
                                      <p:to x="100000" y="95000"/>
                                    </p:animScale>
                                    <p:animScale>
                                      <p:cBhvr>
                                        <p:cTn id="32" dur="166" decel="50000">
                                          <p:stCondLst>
                                            <p:cond delay="1834"/>
                                          </p:stCondLst>
                                        </p:cTn>
                                        <p:tgtEl>
                                          <p:spTgt spid="39"/>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down)">
                                      <p:cBhvr>
                                        <p:cTn id="37" dur="580">
                                          <p:stCondLst>
                                            <p:cond delay="0"/>
                                          </p:stCondLst>
                                        </p:cTn>
                                        <p:tgtEl>
                                          <p:spTgt spid="40"/>
                                        </p:tgtEl>
                                      </p:cBhvr>
                                    </p:animEffect>
                                    <p:anim calcmode="lin" valueType="num">
                                      <p:cBhvr>
                                        <p:cTn id="38"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43" dur="26">
                                          <p:stCondLst>
                                            <p:cond delay="650"/>
                                          </p:stCondLst>
                                        </p:cTn>
                                        <p:tgtEl>
                                          <p:spTgt spid="40"/>
                                        </p:tgtEl>
                                      </p:cBhvr>
                                      <p:to x="100000" y="60000"/>
                                    </p:animScale>
                                    <p:animScale>
                                      <p:cBhvr>
                                        <p:cTn id="44" dur="166" decel="50000">
                                          <p:stCondLst>
                                            <p:cond delay="676"/>
                                          </p:stCondLst>
                                        </p:cTn>
                                        <p:tgtEl>
                                          <p:spTgt spid="40"/>
                                        </p:tgtEl>
                                      </p:cBhvr>
                                      <p:to x="100000" y="100000"/>
                                    </p:animScale>
                                    <p:animScale>
                                      <p:cBhvr>
                                        <p:cTn id="45" dur="26">
                                          <p:stCondLst>
                                            <p:cond delay="1312"/>
                                          </p:stCondLst>
                                        </p:cTn>
                                        <p:tgtEl>
                                          <p:spTgt spid="40"/>
                                        </p:tgtEl>
                                      </p:cBhvr>
                                      <p:to x="100000" y="80000"/>
                                    </p:animScale>
                                    <p:animScale>
                                      <p:cBhvr>
                                        <p:cTn id="46" dur="166" decel="50000">
                                          <p:stCondLst>
                                            <p:cond delay="1338"/>
                                          </p:stCondLst>
                                        </p:cTn>
                                        <p:tgtEl>
                                          <p:spTgt spid="40"/>
                                        </p:tgtEl>
                                      </p:cBhvr>
                                      <p:to x="100000" y="100000"/>
                                    </p:animScale>
                                    <p:animScale>
                                      <p:cBhvr>
                                        <p:cTn id="47" dur="26">
                                          <p:stCondLst>
                                            <p:cond delay="1642"/>
                                          </p:stCondLst>
                                        </p:cTn>
                                        <p:tgtEl>
                                          <p:spTgt spid="40"/>
                                        </p:tgtEl>
                                      </p:cBhvr>
                                      <p:to x="100000" y="90000"/>
                                    </p:animScale>
                                    <p:animScale>
                                      <p:cBhvr>
                                        <p:cTn id="48" dur="166" decel="50000">
                                          <p:stCondLst>
                                            <p:cond delay="1668"/>
                                          </p:stCondLst>
                                        </p:cTn>
                                        <p:tgtEl>
                                          <p:spTgt spid="40"/>
                                        </p:tgtEl>
                                      </p:cBhvr>
                                      <p:to x="100000" y="100000"/>
                                    </p:animScale>
                                    <p:animScale>
                                      <p:cBhvr>
                                        <p:cTn id="49" dur="26">
                                          <p:stCondLst>
                                            <p:cond delay="1808"/>
                                          </p:stCondLst>
                                        </p:cTn>
                                        <p:tgtEl>
                                          <p:spTgt spid="40"/>
                                        </p:tgtEl>
                                      </p:cBhvr>
                                      <p:to x="100000" y="95000"/>
                                    </p:animScale>
                                    <p:animScale>
                                      <p:cBhvr>
                                        <p:cTn id="50" dur="166" decel="50000">
                                          <p:stCondLst>
                                            <p:cond delay="1834"/>
                                          </p:stCondLst>
                                        </p:cTn>
                                        <p:tgtEl>
                                          <p:spTgt spid="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39" grpId="0" animBg="1"/>
      <p:bldP spid="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6686"/>
          </a:xfrm>
        </p:spPr>
        <p:txBody>
          <a:bodyPr/>
          <a:lstStyle/>
          <a:p>
            <a:r>
              <a:rPr lang="en-AU" dirty="0">
                <a:solidFill>
                  <a:schemeClr val="tx1"/>
                </a:solidFill>
              </a:rPr>
              <a:t>Road Crashes - Consequences</a:t>
            </a:r>
            <a:endParaRPr lang="en-AU" dirty="0"/>
          </a:p>
        </p:txBody>
      </p:sp>
      <p:pic>
        <p:nvPicPr>
          <p:cNvPr id="4" name="Content Placeholder 3"/>
          <p:cNvPicPr>
            <a:picLocks noGrp="1" noChangeAspect="1"/>
          </p:cNvPicPr>
          <p:nvPr>
            <p:ph idx="1"/>
          </p:nvPr>
        </p:nvPicPr>
        <p:blipFill>
          <a:blip r:embed="rId3"/>
          <a:stretch>
            <a:fillRect/>
          </a:stretch>
        </p:blipFill>
        <p:spPr>
          <a:xfrm>
            <a:off x="2773089" y="2160588"/>
            <a:ext cx="4405859" cy="3881437"/>
          </a:xfrm>
          <a:prstGeom prst="rect">
            <a:avLst/>
          </a:prstGeom>
        </p:spPr>
      </p:pic>
      <p:sp>
        <p:nvSpPr>
          <p:cNvPr id="6" name="Rectangle 5"/>
          <p:cNvSpPr/>
          <p:nvPr/>
        </p:nvSpPr>
        <p:spPr>
          <a:xfrm>
            <a:off x="805542" y="1271772"/>
            <a:ext cx="8468459" cy="646331"/>
          </a:xfrm>
          <a:prstGeom prst="rect">
            <a:avLst/>
          </a:prstGeom>
        </p:spPr>
        <p:txBody>
          <a:bodyPr wrap="square">
            <a:spAutoFit/>
          </a:bodyPr>
          <a:lstStyle/>
          <a:p>
            <a:r>
              <a:rPr lang="en-AU" dirty="0">
                <a:latin typeface="Arial" panose="020B0604020202020204" pitchFamily="34" charset="0"/>
                <a:cs typeface="Arial" panose="020B0604020202020204" pitchFamily="34" charset="0"/>
              </a:rPr>
              <a:t>When a road crash happens, there are subsequent consequences that occur. These can be grouped into </a:t>
            </a:r>
            <a:r>
              <a:rPr lang="en-AU" dirty="0" smtClean="0">
                <a:latin typeface="Arial" panose="020B0604020202020204" pitchFamily="34" charset="0"/>
                <a:cs typeface="Arial" panose="020B0604020202020204" pitchFamily="34" charset="0"/>
              </a:rPr>
              <a:t>seven </a:t>
            </a:r>
            <a:r>
              <a:rPr lang="en-AU" dirty="0">
                <a:latin typeface="Arial" panose="020B0604020202020204" pitchFamily="34" charset="0"/>
                <a:cs typeface="Arial" panose="020B0604020202020204" pitchFamily="34" charset="0"/>
              </a:rPr>
              <a:t>different types of consequences.</a:t>
            </a:r>
          </a:p>
        </p:txBody>
      </p:sp>
      <p:sp>
        <p:nvSpPr>
          <p:cNvPr id="3" name="Rectangle 2"/>
          <p:cNvSpPr/>
          <p:nvPr/>
        </p:nvSpPr>
        <p:spPr>
          <a:xfrm>
            <a:off x="595691" y="6006758"/>
            <a:ext cx="11163301" cy="769441"/>
          </a:xfrm>
          <a:prstGeom prst="rect">
            <a:avLst/>
          </a:prstGeom>
        </p:spPr>
        <p:txBody>
          <a:bodyPr wrap="square">
            <a:spAutoFit/>
          </a:bodyPr>
          <a:lstStyle/>
          <a:p>
            <a:r>
              <a:rPr lang="en-AU" sz="1100" dirty="0">
                <a:latin typeface="Calibri" panose="020F0502020204030204" pitchFamily="34" charset="0"/>
                <a:cs typeface="Calibri" panose="020F0502020204030204" pitchFamily="34" charset="0"/>
              </a:rPr>
              <a:t>Figure 26.3 Strong Spirit Strong Mind: The Seven Areas used with permission by  </a:t>
            </a:r>
          </a:p>
          <a:p>
            <a:r>
              <a:rPr lang="en-AU" sz="1100" dirty="0">
                <a:latin typeface="Calibri" panose="020F0502020204030204" pitchFamily="34" charset="0"/>
                <a:cs typeface="Calibri" panose="020F0502020204030204" pitchFamily="34" charset="0"/>
              </a:rPr>
              <a:t> </a:t>
            </a:r>
          </a:p>
          <a:p>
            <a:r>
              <a:rPr lang="en-AU" sz="1100" dirty="0">
                <a:latin typeface="Calibri" panose="020F0502020204030204" pitchFamily="34" charset="0"/>
                <a:cs typeface="Calibri" panose="020F0502020204030204" pitchFamily="34" charset="0"/>
              </a:rPr>
              <a:t>Casey, W (2014) Strong Spirit Strong Mind Model – Informing Policy and Practice in Chapter 26 in Dudgeon P, Milroy H &amp; Walker R. 2014, </a:t>
            </a:r>
            <a:r>
              <a:rPr lang="en-AU" sz="1100" i="1" dirty="0">
                <a:latin typeface="Calibri" panose="020F0502020204030204" pitchFamily="34" charset="0"/>
                <a:cs typeface="Calibri" panose="020F0502020204030204" pitchFamily="34" charset="0"/>
              </a:rPr>
              <a:t>Working Together: Aboriginal and Torres Strait Islander Mental Health and Wellbeing Principles and Practice</a:t>
            </a:r>
            <a:r>
              <a:rPr lang="en-AU" sz="1100" dirty="0">
                <a:latin typeface="Calibri" panose="020F0502020204030204" pitchFamily="34" charset="0"/>
                <a:cs typeface="Calibri" panose="020F0502020204030204" pitchFamily="34" charset="0"/>
              </a:rPr>
              <a:t>. Canberra: Australian Government Department of the Prime Minister and Cabinet, 2nd ed., pp.449-458.</a:t>
            </a:r>
          </a:p>
        </p:txBody>
      </p:sp>
    </p:spTree>
    <p:extLst>
      <p:ext uri="{BB962C8B-B14F-4D97-AF65-F5344CB8AC3E}">
        <p14:creationId xmlns:p14="http://schemas.microsoft.com/office/powerpoint/2010/main" val="625493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solidFill>
              </a:rPr>
              <a:t>Road Rule: Merging</a:t>
            </a:r>
            <a:endParaRPr lang="en-AU" dirty="0">
              <a:solidFill>
                <a:schemeClr val="tx1"/>
              </a:solidFill>
            </a:endParaRPr>
          </a:p>
        </p:txBody>
      </p:sp>
      <p:sp>
        <p:nvSpPr>
          <p:cNvPr id="5" name="TextBox 4"/>
          <p:cNvSpPr txBox="1"/>
          <p:nvPr/>
        </p:nvSpPr>
        <p:spPr>
          <a:xfrm>
            <a:off x="842211" y="3585596"/>
            <a:ext cx="4451684" cy="646331"/>
          </a:xfrm>
          <a:prstGeom prst="rect">
            <a:avLst/>
          </a:prstGeom>
          <a:noFill/>
        </p:spPr>
        <p:txBody>
          <a:bodyPr wrap="square" rtlCol="0">
            <a:spAutoFit/>
          </a:bodyPr>
          <a:lstStyle/>
          <a:p>
            <a:r>
              <a:rPr lang="en-AU" dirty="0" smtClean="0">
                <a:hlinkClick r:id="rId3"/>
              </a:rPr>
              <a:t>Road Safety Commission Streetwise Roundabouts</a:t>
            </a:r>
            <a:endParaRPr lang="en-AU"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250" y="2816394"/>
            <a:ext cx="825124" cy="704068"/>
          </a:xfrm>
          <a:prstGeom prst="rect">
            <a:avLst/>
          </a:prstGeom>
        </p:spPr>
      </p:pic>
      <p:pic>
        <p:nvPicPr>
          <p:cNvPr id="7" name="Picture 6">
            <a:extLst>
              <a:ext uri="{FF2B5EF4-FFF2-40B4-BE49-F238E27FC236}">
                <a16:creationId xmlns:a16="http://schemas.microsoft.com/office/drawing/2014/main" id="{256B7E8C-7468-46F6-9794-A6218331C3E5}"/>
              </a:ext>
            </a:extLst>
          </p:cNvPr>
          <p:cNvPicPr>
            <a:picLocks noChangeAspect="1"/>
          </p:cNvPicPr>
          <p:nvPr/>
        </p:nvPicPr>
        <p:blipFill>
          <a:blip r:embed="rId5"/>
          <a:stretch>
            <a:fillRect/>
          </a:stretch>
        </p:blipFill>
        <p:spPr>
          <a:xfrm>
            <a:off x="5977433" y="1594072"/>
            <a:ext cx="3296569" cy="3852780"/>
          </a:xfrm>
          <a:prstGeom prst="rect">
            <a:avLst/>
          </a:prstGeom>
        </p:spPr>
      </p:pic>
    </p:spTree>
    <p:extLst>
      <p:ext uri="{BB962C8B-B14F-4D97-AF65-F5344CB8AC3E}">
        <p14:creationId xmlns:p14="http://schemas.microsoft.com/office/powerpoint/2010/main" val="38502398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58874"/>
            <a:ext cx="8596668" cy="885713"/>
          </a:xfrm>
        </p:spPr>
        <p:txBody>
          <a:bodyPr>
            <a:normAutofit fontScale="90000"/>
          </a:bodyPr>
          <a:lstStyle/>
          <a:p>
            <a:r>
              <a:rPr lang="en-AU" sz="4000" dirty="0">
                <a:solidFill>
                  <a:srgbClr val="0070C0"/>
                </a:solidFill>
              </a:rPr>
              <a:t>For Teachers/Agencies only- Find out more links from resource:</a:t>
            </a:r>
            <a:r>
              <a:rPr lang="en-AU" dirty="0"/>
              <a:t/>
            </a:r>
            <a:br>
              <a:rPr lang="en-AU" dirty="0"/>
            </a:br>
            <a:endParaRPr lang="en-AU" dirty="0">
              <a:solidFill>
                <a:srgbClr val="0070C0"/>
              </a:solidFill>
            </a:endParaRPr>
          </a:p>
        </p:txBody>
      </p:sp>
      <p:sp>
        <p:nvSpPr>
          <p:cNvPr id="3" name="Content Placeholder 2"/>
          <p:cNvSpPr>
            <a:spLocks noGrp="1"/>
          </p:cNvSpPr>
          <p:nvPr>
            <p:ph idx="1"/>
          </p:nvPr>
        </p:nvSpPr>
        <p:spPr>
          <a:xfrm>
            <a:off x="677334" y="2008189"/>
            <a:ext cx="9924405" cy="4849811"/>
          </a:xfrm>
        </p:spPr>
        <p:txBody>
          <a:bodyPr>
            <a:normAutofit/>
          </a:bodyPr>
          <a:lstStyle/>
          <a:p>
            <a:pPr marL="0" indent="0">
              <a:buNone/>
            </a:pPr>
            <a:r>
              <a:rPr lang="en-AU" dirty="0" smtClean="0"/>
              <a:t>From the Keys 4 Life teacher resource 2020 edition 7 Lesson 5</a:t>
            </a:r>
          </a:p>
          <a:p>
            <a:r>
              <a:rPr lang="en-AU" b="1" dirty="0" smtClean="0">
                <a:solidFill>
                  <a:schemeClr val="tx1"/>
                </a:solidFill>
              </a:rPr>
              <a:t>FIND OUT MORE Road </a:t>
            </a:r>
            <a:r>
              <a:rPr lang="en-AU" b="1" dirty="0">
                <a:solidFill>
                  <a:schemeClr val="tx1"/>
                </a:solidFill>
              </a:rPr>
              <a:t>Safety </a:t>
            </a:r>
            <a:r>
              <a:rPr lang="en-AU" b="1" dirty="0" smtClean="0">
                <a:solidFill>
                  <a:schemeClr val="tx1"/>
                </a:solidFill>
              </a:rPr>
              <a:t>Commission </a:t>
            </a:r>
            <a:r>
              <a:rPr lang="en-AU" dirty="0" smtClean="0">
                <a:solidFill>
                  <a:schemeClr val="tx1"/>
                </a:solidFill>
              </a:rPr>
              <a:t>Campaigns </a:t>
            </a:r>
            <a:r>
              <a:rPr lang="en-AU" dirty="0" smtClean="0">
                <a:solidFill>
                  <a:schemeClr val="accent2">
                    <a:lumMod val="75000"/>
                  </a:schemeClr>
                </a:solidFill>
                <a:hlinkClick r:id="rId3"/>
              </a:rPr>
              <a:t>https</a:t>
            </a:r>
            <a:r>
              <a:rPr lang="en-AU" dirty="0">
                <a:solidFill>
                  <a:schemeClr val="accent2">
                    <a:lumMod val="75000"/>
                  </a:schemeClr>
                </a:solidFill>
                <a:hlinkClick r:id="rId3"/>
              </a:rPr>
              <a:t>://</a:t>
            </a:r>
            <a:r>
              <a:rPr lang="en-AU" dirty="0" smtClean="0">
                <a:solidFill>
                  <a:schemeClr val="accent2">
                    <a:lumMod val="75000"/>
                  </a:schemeClr>
                </a:solidFill>
                <a:hlinkClick r:id="rId3"/>
              </a:rPr>
              <a:t>www.rsc.wa.gov.au/Campaigns</a:t>
            </a:r>
            <a:endParaRPr lang="en-AU" dirty="0" smtClean="0">
              <a:solidFill>
                <a:schemeClr val="accent2">
                  <a:lumMod val="75000"/>
                </a:schemeClr>
              </a:solidFill>
            </a:endParaRPr>
          </a:p>
          <a:p>
            <a:endParaRPr lang="en-AU" dirty="0"/>
          </a:p>
          <a:p>
            <a:r>
              <a:rPr lang="en-AU" b="1" dirty="0"/>
              <a:t>FIND OUT </a:t>
            </a:r>
            <a:r>
              <a:rPr lang="en-AU" b="1" dirty="0" smtClean="0"/>
              <a:t>MORE Department </a:t>
            </a:r>
            <a:r>
              <a:rPr lang="en-AU" b="1" dirty="0"/>
              <a:t>of </a:t>
            </a:r>
            <a:r>
              <a:rPr lang="en-AU" b="1" dirty="0" smtClean="0"/>
              <a:t>Transport </a:t>
            </a:r>
            <a:r>
              <a:rPr lang="en-AU" dirty="0" smtClean="0"/>
              <a:t>Road </a:t>
            </a:r>
            <a:r>
              <a:rPr lang="en-AU" dirty="0"/>
              <a:t>rules theory test </a:t>
            </a:r>
            <a:r>
              <a:rPr lang="en-AU" dirty="0" smtClean="0"/>
              <a:t>quiz                                                   </a:t>
            </a:r>
            <a:r>
              <a:rPr lang="en-AU" dirty="0" smtClean="0">
                <a:hlinkClick r:id="rId4"/>
              </a:rPr>
              <a:t>https</a:t>
            </a:r>
            <a:r>
              <a:rPr lang="en-AU" dirty="0">
                <a:hlinkClick r:id="rId4"/>
              </a:rPr>
              <a:t>://</a:t>
            </a:r>
            <a:r>
              <a:rPr lang="en-AU" dirty="0" smtClean="0">
                <a:hlinkClick r:id="rId4"/>
              </a:rPr>
              <a:t>www.transport.wa.gov.au/licensing/road-rules-theory-test-quiz.Asp</a:t>
            </a:r>
            <a:r>
              <a:rPr lang="en-AU" dirty="0" smtClean="0"/>
              <a:t> </a:t>
            </a:r>
          </a:p>
          <a:p>
            <a:endParaRPr lang="en-AU" b="1" dirty="0" smtClean="0"/>
          </a:p>
          <a:p>
            <a:r>
              <a:rPr lang="en-AU" b="1" dirty="0" smtClean="0"/>
              <a:t>FIND </a:t>
            </a:r>
            <a:r>
              <a:rPr lang="en-AU" b="1" dirty="0"/>
              <a:t>OUT </a:t>
            </a:r>
            <a:r>
              <a:rPr lang="en-AU" b="1" dirty="0" smtClean="0"/>
              <a:t>MORE Road </a:t>
            </a:r>
            <a:r>
              <a:rPr lang="en-AU" b="1" dirty="0"/>
              <a:t>Safety </a:t>
            </a:r>
            <a:r>
              <a:rPr lang="en-AU" b="1" dirty="0" smtClean="0"/>
              <a:t>Commission </a:t>
            </a:r>
            <a:r>
              <a:rPr lang="en-AU" dirty="0" smtClean="0"/>
              <a:t>Campaigns </a:t>
            </a:r>
            <a:r>
              <a:rPr lang="en-AU" dirty="0" smtClean="0">
                <a:hlinkClick r:id="rId3"/>
              </a:rPr>
              <a:t>https</a:t>
            </a:r>
            <a:r>
              <a:rPr lang="en-AU" dirty="0">
                <a:hlinkClick r:id="rId3"/>
              </a:rPr>
              <a:t>://</a:t>
            </a:r>
            <a:r>
              <a:rPr lang="en-AU" dirty="0" smtClean="0">
                <a:hlinkClick r:id="rId3"/>
              </a:rPr>
              <a:t>www.rsc.wa.gov.au/Campaigns</a:t>
            </a:r>
            <a:endParaRPr lang="en-AU" dirty="0" smtClean="0"/>
          </a:p>
          <a:p>
            <a:pPr marL="0" indent="0">
              <a:buNone/>
            </a:pPr>
            <a:endParaRPr lang="en-AU" dirty="0"/>
          </a:p>
        </p:txBody>
      </p:sp>
    </p:spTree>
    <p:extLst>
      <p:ext uri="{BB962C8B-B14F-4D97-AF65-F5344CB8AC3E}">
        <p14:creationId xmlns:p14="http://schemas.microsoft.com/office/powerpoint/2010/main" val="41618346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673" y="579455"/>
            <a:ext cx="8596668" cy="1320800"/>
          </a:xfrm>
        </p:spPr>
        <p:txBody>
          <a:bodyPr>
            <a:normAutofit/>
          </a:bodyPr>
          <a:lstStyle/>
          <a:p>
            <a:r>
              <a:rPr lang="en-AU" sz="3200" dirty="0">
                <a:solidFill>
                  <a:srgbClr val="0070C0"/>
                </a:solidFill>
              </a:rPr>
              <a:t>For Teachers / Agencies only: Website links from </a:t>
            </a:r>
            <a:r>
              <a:rPr lang="en-AU" sz="3200" dirty="0" smtClean="0">
                <a:solidFill>
                  <a:srgbClr val="0070C0"/>
                </a:solidFill>
              </a:rPr>
              <a:t>resource</a:t>
            </a:r>
            <a:endParaRPr lang="en-AU" sz="3200" dirty="0">
              <a:solidFill>
                <a:srgbClr val="0070C0"/>
              </a:solidFill>
            </a:endParaRPr>
          </a:p>
        </p:txBody>
      </p:sp>
      <p:sp>
        <p:nvSpPr>
          <p:cNvPr id="3" name="Content Placeholder 2"/>
          <p:cNvSpPr>
            <a:spLocks noGrp="1"/>
          </p:cNvSpPr>
          <p:nvPr>
            <p:ph idx="1"/>
          </p:nvPr>
        </p:nvSpPr>
        <p:spPr/>
        <p:txBody>
          <a:bodyPr/>
          <a:lstStyle/>
          <a:p>
            <a:pPr marL="0" indent="0">
              <a:buNone/>
            </a:pPr>
            <a:r>
              <a:rPr lang="en-AU" dirty="0"/>
              <a:t>From the Keys 4 Life teacher resource 2020 </a:t>
            </a:r>
            <a:r>
              <a:rPr lang="en-AU" dirty="0" smtClean="0"/>
              <a:t>edition 7 Lesson 5</a:t>
            </a:r>
            <a:endParaRPr lang="en-AU" dirty="0"/>
          </a:p>
          <a:p>
            <a:pPr>
              <a:buClr>
                <a:schemeClr val="accent1"/>
              </a:buClr>
            </a:pPr>
            <a:r>
              <a:rPr lang="en-AU" dirty="0" smtClean="0"/>
              <a:t>Students </a:t>
            </a:r>
            <a:r>
              <a:rPr lang="en-AU" dirty="0"/>
              <a:t>practise test questions with a parent or adult family member, using the eleven online sample quizzes at </a:t>
            </a:r>
            <a:r>
              <a:rPr lang="en-AU" dirty="0">
                <a:hlinkClick r:id="rId3"/>
              </a:rPr>
              <a:t>https://www.transport.wa.gov.au/licensing/road-rules-theory-test-quiz.asp</a:t>
            </a:r>
            <a:endParaRPr lang="en-AU" dirty="0"/>
          </a:p>
          <a:p>
            <a:pPr>
              <a:buClr>
                <a:schemeClr val="accent1"/>
              </a:buClr>
            </a:pPr>
            <a:endParaRPr lang="en-AU" dirty="0"/>
          </a:p>
          <a:p>
            <a:pPr>
              <a:buClr>
                <a:schemeClr val="accent1"/>
              </a:buClr>
            </a:pPr>
            <a:r>
              <a:rPr lang="en-AU" dirty="0"/>
              <a:t>Your Secure Identity (</a:t>
            </a:r>
            <a:r>
              <a:rPr lang="en-AU" dirty="0">
                <a:hlinkClick r:id="rId4"/>
              </a:rPr>
              <a:t>https://www.transport.wa.gov.au/licensing/proof-of-identity.asp</a:t>
            </a:r>
            <a:r>
              <a:rPr lang="en-AU" dirty="0"/>
              <a:t>)  describes the five (5) forms of identity required for the application process, of which:</a:t>
            </a:r>
          </a:p>
          <a:p>
            <a:pPr>
              <a:buClr>
                <a:schemeClr val="accent1"/>
              </a:buClr>
            </a:pPr>
            <a:endParaRPr lang="en-AU" dirty="0"/>
          </a:p>
          <a:p>
            <a:pPr>
              <a:buClr>
                <a:schemeClr val="accent1"/>
              </a:buClr>
            </a:pPr>
            <a:r>
              <a:rPr lang="en-AU" dirty="0"/>
              <a:t>FIND OUT MORE Department of Transport Road rules theory test </a:t>
            </a:r>
            <a:r>
              <a:rPr lang="en-AU" dirty="0" smtClean="0"/>
              <a:t>quiz </a:t>
            </a:r>
            <a:r>
              <a:rPr lang="en-AU" dirty="0" smtClean="0">
                <a:hlinkClick r:id="rId3"/>
              </a:rPr>
              <a:t>https</a:t>
            </a:r>
            <a:r>
              <a:rPr lang="en-AU" dirty="0">
                <a:hlinkClick r:id="rId3"/>
              </a:rPr>
              <a:t>://www.transport.wa.gov.au/licensing/road-rules-theory-test-quiz.asp</a:t>
            </a:r>
            <a:r>
              <a:rPr lang="en-AU" dirty="0"/>
              <a:t>  </a:t>
            </a:r>
          </a:p>
          <a:p>
            <a:endParaRPr lang="en-AU" dirty="0"/>
          </a:p>
        </p:txBody>
      </p:sp>
    </p:spTree>
    <p:extLst>
      <p:ext uri="{BB962C8B-B14F-4D97-AF65-F5344CB8AC3E}">
        <p14:creationId xmlns:p14="http://schemas.microsoft.com/office/powerpoint/2010/main" val="4869072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0070C0"/>
                </a:solidFill>
              </a:rPr>
              <a:t>For Teachers / Agencies only- Quick </a:t>
            </a:r>
            <a:r>
              <a:rPr lang="en-AU" dirty="0" smtClean="0">
                <a:solidFill>
                  <a:srgbClr val="0070C0"/>
                </a:solidFill>
              </a:rPr>
              <a:t>links</a:t>
            </a:r>
            <a:endParaRPr lang="en-AU" dirty="0">
              <a:solidFill>
                <a:srgbClr val="0070C0"/>
              </a:solidFill>
            </a:endParaRPr>
          </a:p>
        </p:txBody>
      </p:sp>
      <p:sp>
        <p:nvSpPr>
          <p:cNvPr id="3" name="Content Placeholder 2"/>
          <p:cNvSpPr>
            <a:spLocks noGrp="1"/>
          </p:cNvSpPr>
          <p:nvPr>
            <p:ph idx="1"/>
          </p:nvPr>
        </p:nvSpPr>
        <p:spPr/>
        <p:txBody>
          <a:bodyPr/>
          <a:lstStyle/>
          <a:p>
            <a:pPr marL="0" indent="0">
              <a:buNone/>
            </a:pPr>
            <a:r>
              <a:rPr lang="en-AU" dirty="0"/>
              <a:t>From the Keys 4 Life teacher resource 2020 edition </a:t>
            </a:r>
            <a:endParaRPr lang="en-AU" dirty="0" smtClean="0"/>
          </a:p>
          <a:p>
            <a:r>
              <a:rPr lang="en-AU" dirty="0" smtClean="0"/>
              <a:t>Teachers </a:t>
            </a:r>
            <a:r>
              <a:rPr lang="en-AU" dirty="0"/>
              <a:t>register for the Portal by creating an access account at </a:t>
            </a:r>
            <a:r>
              <a:rPr lang="en-AU" dirty="0" smtClean="0">
                <a:hlinkClick r:id="rId3"/>
              </a:rPr>
              <a:t>https</a:t>
            </a:r>
            <a:r>
              <a:rPr lang="en-AU" dirty="0">
                <a:hlinkClick r:id="rId3"/>
              </a:rPr>
              <a:t>://keys4life.ziparchive.com.au</a:t>
            </a:r>
            <a:r>
              <a:rPr lang="en-AU" dirty="0" smtClean="0">
                <a:hlinkClick r:id="rId3"/>
              </a:rPr>
              <a:t>/</a:t>
            </a:r>
            <a:r>
              <a:rPr lang="en-AU" dirty="0" smtClean="0"/>
              <a:t>.</a:t>
            </a:r>
          </a:p>
          <a:p>
            <a:r>
              <a:rPr lang="en-AU" dirty="0"/>
              <a:t>Have your Keys4Life Access Number ready and use it to log in to: </a:t>
            </a:r>
            <a:r>
              <a:rPr lang="en-AU" dirty="0" smtClean="0">
                <a:hlinkClick r:id="rId4"/>
              </a:rPr>
              <a:t>www.northsidelogistics.com.au</a:t>
            </a:r>
            <a:endParaRPr lang="en-AU" dirty="0" smtClean="0"/>
          </a:p>
          <a:p>
            <a:r>
              <a:rPr lang="en-AU" dirty="0" smtClean="0"/>
              <a:t>The </a:t>
            </a:r>
            <a:r>
              <a:rPr lang="en-AU" dirty="0"/>
              <a:t>Agency order form is available </a:t>
            </a:r>
            <a:r>
              <a:rPr lang="en-AU" dirty="0" smtClean="0"/>
              <a:t>at: </a:t>
            </a:r>
            <a:r>
              <a:rPr lang="en-AU" dirty="0" smtClean="0">
                <a:solidFill>
                  <a:srgbClr val="0070C0"/>
                </a:solidFill>
                <a:hlinkClick r:id="rId5"/>
              </a:rPr>
              <a:t>www.sdera.wa.edu.au/programs/keys4life/</a:t>
            </a:r>
            <a:r>
              <a:rPr lang="en-AU" dirty="0" smtClean="0">
                <a:solidFill>
                  <a:srgbClr val="0070C0"/>
                </a:solidFill>
              </a:rPr>
              <a:t> </a:t>
            </a:r>
            <a:endParaRPr lang="en-AU" dirty="0">
              <a:solidFill>
                <a:srgbClr val="0070C0"/>
              </a:solidFill>
            </a:endParaRPr>
          </a:p>
        </p:txBody>
      </p:sp>
    </p:spTree>
    <p:extLst>
      <p:ext uri="{BB962C8B-B14F-4D97-AF65-F5344CB8AC3E}">
        <p14:creationId xmlns:p14="http://schemas.microsoft.com/office/powerpoint/2010/main" val="3597836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450" y="844864"/>
            <a:ext cx="3573616" cy="4463889"/>
          </a:xfrm>
        </p:spPr>
        <p:txBody>
          <a:bodyPr anchor="ctr">
            <a:normAutofit/>
          </a:bodyPr>
          <a:lstStyle/>
          <a:p>
            <a:pPr algn="ctr"/>
            <a:r>
              <a:rPr lang="en-AU" sz="3200" dirty="0">
                <a:solidFill>
                  <a:schemeClr val="tx1"/>
                </a:solidFill>
                <a:cs typeface="Arial" panose="020B0604020202020204" pitchFamily="34" charset="0"/>
              </a:rPr>
              <a:t>Activity </a:t>
            </a:r>
            <a:r>
              <a:rPr lang="en-AU" sz="3200" dirty="0" smtClean="0">
                <a:solidFill>
                  <a:schemeClr val="tx1"/>
                </a:solidFill>
                <a:cs typeface="Arial" panose="020B0604020202020204" pitchFamily="34" charset="0"/>
              </a:rPr>
              <a:t>5.1</a:t>
            </a:r>
            <a:r>
              <a:rPr lang="en-AU" sz="3200" dirty="0">
                <a:solidFill>
                  <a:schemeClr val="tx1"/>
                </a:solidFill>
                <a:cs typeface="Arial" panose="020B0604020202020204" pitchFamily="34" charset="0"/>
              </a:rPr>
              <a:t/>
            </a:r>
            <a:br>
              <a:rPr lang="en-AU" sz="3200" dirty="0">
                <a:solidFill>
                  <a:schemeClr val="tx1"/>
                </a:solidFill>
                <a:cs typeface="Arial" panose="020B0604020202020204" pitchFamily="34" charset="0"/>
              </a:rPr>
            </a:br>
            <a:r>
              <a:rPr lang="en-AU" b="1" dirty="0" smtClean="0">
                <a:solidFill>
                  <a:schemeClr val="tx1"/>
                </a:solidFill>
                <a:cs typeface="Arial" panose="020B0604020202020204" pitchFamily="34" charset="0"/>
              </a:rPr>
              <a:t>Driving Triangle</a:t>
            </a:r>
            <a:br>
              <a:rPr lang="en-AU" b="1" dirty="0" smtClean="0">
                <a:solidFill>
                  <a:schemeClr val="tx1"/>
                </a:solidFill>
                <a:cs typeface="Arial" panose="020B0604020202020204" pitchFamily="34" charset="0"/>
              </a:rPr>
            </a:br>
            <a:endParaRPr lang="en-AU" dirty="0">
              <a:solidFill>
                <a:schemeClr val="tx1"/>
              </a:solidFill>
              <a:cs typeface="Arial" panose="020B0604020202020204" pitchFamily="34" charset="0"/>
            </a:endParaRPr>
          </a:p>
        </p:txBody>
      </p:sp>
      <p:grpSp>
        <p:nvGrpSpPr>
          <p:cNvPr id="4" name="Group 3"/>
          <p:cNvGrpSpPr/>
          <p:nvPr/>
        </p:nvGrpSpPr>
        <p:grpSpPr>
          <a:xfrm>
            <a:off x="4207434" y="1377597"/>
            <a:ext cx="6341016" cy="3472823"/>
            <a:chOff x="4194181" y="1299689"/>
            <a:chExt cx="6341016" cy="3472823"/>
          </a:xfrm>
        </p:grpSpPr>
        <p:sp>
          <p:nvSpPr>
            <p:cNvPr id="5" name="Freeform 4"/>
            <p:cNvSpPr/>
            <p:nvPr/>
          </p:nvSpPr>
          <p:spPr>
            <a:xfrm>
              <a:off x="4194181" y="1299689"/>
              <a:ext cx="6341016" cy="1692000"/>
            </a:xfrm>
            <a:custGeom>
              <a:avLst/>
              <a:gdLst>
                <a:gd name="connsiteX0" fmla="*/ 0 w 6341016"/>
                <a:gd name="connsiteY0" fmla="*/ 274875 h 1649220"/>
                <a:gd name="connsiteX1" fmla="*/ 274875 w 6341016"/>
                <a:gd name="connsiteY1" fmla="*/ 0 h 1649220"/>
                <a:gd name="connsiteX2" fmla="*/ 6066141 w 6341016"/>
                <a:gd name="connsiteY2" fmla="*/ 0 h 1649220"/>
                <a:gd name="connsiteX3" fmla="*/ 6341016 w 6341016"/>
                <a:gd name="connsiteY3" fmla="*/ 274875 h 1649220"/>
                <a:gd name="connsiteX4" fmla="*/ 6341016 w 6341016"/>
                <a:gd name="connsiteY4" fmla="*/ 1374345 h 1649220"/>
                <a:gd name="connsiteX5" fmla="*/ 6066141 w 6341016"/>
                <a:gd name="connsiteY5" fmla="*/ 1649220 h 1649220"/>
                <a:gd name="connsiteX6" fmla="*/ 274875 w 6341016"/>
                <a:gd name="connsiteY6" fmla="*/ 1649220 h 1649220"/>
                <a:gd name="connsiteX7" fmla="*/ 0 w 6341016"/>
                <a:gd name="connsiteY7" fmla="*/ 1374345 h 1649220"/>
                <a:gd name="connsiteX8" fmla="*/ 0 w 6341016"/>
                <a:gd name="connsiteY8" fmla="*/ 274875 h 1649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41016" h="1649220">
                  <a:moveTo>
                    <a:pt x="0" y="274875"/>
                  </a:moveTo>
                  <a:cubicBezTo>
                    <a:pt x="0" y="123066"/>
                    <a:pt x="123066" y="0"/>
                    <a:pt x="274875" y="0"/>
                  </a:cubicBezTo>
                  <a:lnTo>
                    <a:pt x="6066141" y="0"/>
                  </a:lnTo>
                  <a:cubicBezTo>
                    <a:pt x="6217950" y="0"/>
                    <a:pt x="6341016" y="123066"/>
                    <a:pt x="6341016" y="274875"/>
                  </a:cubicBezTo>
                  <a:lnTo>
                    <a:pt x="6341016" y="1374345"/>
                  </a:lnTo>
                  <a:cubicBezTo>
                    <a:pt x="6341016" y="1526154"/>
                    <a:pt x="6217950" y="1649220"/>
                    <a:pt x="6066141" y="1649220"/>
                  </a:cubicBezTo>
                  <a:lnTo>
                    <a:pt x="274875" y="1649220"/>
                  </a:lnTo>
                  <a:cubicBezTo>
                    <a:pt x="123066" y="1649220"/>
                    <a:pt x="0" y="1526154"/>
                    <a:pt x="0" y="1374345"/>
                  </a:cubicBezTo>
                  <a:lnTo>
                    <a:pt x="0" y="274875"/>
                  </a:lnTo>
                  <a:close/>
                </a:path>
              </a:pathLst>
            </a:custGeom>
            <a:solidFill>
              <a:srgbClr val="9FE0F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6238" tIns="206238" rIns="206238" bIns="206238" numCol="1" spcCol="1270" anchor="ctr" anchorCtr="0">
              <a:noAutofit/>
            </a:bodyPr>
            <a:lstStyle/>
            <a:p>
              <a:pPr lvl="0" algn="ctr" defTabSz="1466850">
                <a:lnSpc>
                  <a:spcPct val="90000"/>
                </a:lnSpc>
                <a:spcBef>
                  <a:spcPct val="0"/>
                </a:spcBef>
                <a:spcAft>
                  <a:spcPct val="35000"/>
                </a:spcAft>
              </a:pPr>
              <a:r>
                <a:rPr lang="en-AU" sz="3300" b="1" kern="1200" dirty="0" smtClean="0">
                  <a:solidFill>
                    <a:schemeClr val="tx1"/>
                  </a:solidFill>
                </a:rPr>
                <a:t>Learning </a:t>
              </a:r>
              <a:r>
                <a:rPr lang="en-AU" sz="3300" b="1" kern="1200" dirty="0">
                  <a:solidFill>
                    <a:schemeClr val="tx1"/>
                  </a:solidFill>
                </a:rPr>
                <a:t>intention</a:t>
              </a:r>
              <a:endParaRPr lang="en-US" sz="3300" kern="1200" dirty="0">
                <a:solidFill>
                  <a:schemeClr val="tx1"/>
                </a:solidFill>
              </a:endParaRPr>
            </a:p>
          </p:txBody>
        </p:sp>
        <p:sp>
          <p:nvSpPr>
            <p:cNvPr id="7" name="Freeform 6"/>
            <p:cNvSpPr/>
            <p:nvPr/>
          </p:nvSpPr>
          <p:spPr>
            <a:xfrm>
              <a:off x="4194181" y="3080512"/>
              <a:ext cx="6341016" cy="1692000"/>
            </a:xfrm>
            <a:custGeom>
              <a:avLst/>
              <a:gdLst>
                <a:gd name="connsiteX0" fmla="*/ 0 w 6341016"/>
                <a:gd name="connsiteY0" fmla="*/ 274875 h 1649220"/>
                <a:gd name="connsiteX1" fmla="*/ 274875 w 6341016"/>
                <a:gd name="connsiteY1" fmla="*/ 0 h 1649220"/>
                <a:gd name="connsiteX2" fmla="*/ 6066141 w 6341016"/>
                <a:gd name="connsiteY2" fmla="*/ 0 h 1649220"/>
                <a:gd name="connsiteX3" fmla="*/ 6341016 w 6341016"/>
                <a:gd name="connsiteY3" fmla="*/ 274875 h 1649220"/>
                <a:gd name="connsiteX4" fmla="*/ 6341016 w 6341016"/>
                <a:gd name="connsiteY4" fmla="*/ 1374345 h 1649220"/>
                <a:gd name="connsiteX5" fmla="*/ 6066141 w 6341016"/>
                <a:gd name="connsiteY5" fmla="*/ 1649220 h 1649220"/>
                <a:gd name="connsiteX6" fmla="*/ 274875 w 6341016"/>
                <a:gd name="connsiteY6" fmla="*/ 1649220 h 1649220"/>
                <a:gd name="connsiteX7" fmla="*/ 0 w 6341016"/>
                <a:gd name="connsiteY7" fmla="*/ 1374345 h 1649220"/>
                <a:gd name="connsiteX8" fmla="*/ 0 w 6341016"/>
                <a:gd name="connsiteY8" fmla="*/ 274875 h 1649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41016" h="1649220">
                  <a:moveTo>
                    <a:pt x="0" y="274875"/>
                  </a:moveTo>
                  <a:cubicBezTo>
                    <a:pt x="0" y="123066"/>
                    <a:pt x="123066" y="0"/>
                    <a:pt x="274875" y="0"/>
                  </a:cubicBezTo>
                  <a:lnTo>
                    <a:pt x="6066141" y="0"/>
                  </a:lnTo>
                  <a:cubicBezTo>
                    <a:pt x="6217950" y="0"/>
                    <a:pt x="6341016" y="123066"/>
                    <a:pt x="6341016" y="274875"/>
                  </a:cubicBezTo>
                  <a:lnTo>
                    <a:pt x="6341016" y="1374345"/>
                  </a:lnTo>
                  <a:cubicBezTo>
                    <a:pt x="6341016" y="1526154"/>
                    <a:pt x="6217950" y="1649220"/>
                    <a:pt x="6066141" y="1649220"/>
                  </a:cubicBezTo>
                  <a:lnTo>
                    <a:pt x="274875" y="1649220"/>
                  </a:lnTo>
                  <a:cubicBezTo>
                    <a:pt x="123066" y="1649220"/>
                    <a:pt x="0" y="1526154"/>
                    <a:pt x="0" y="1374345"/>
                  </a:cubicBezTo>
                  <a:lnTo>
                    <a:pt x="0" y="274875"/>
                  </a:lnTo>
                  <a:close/>
                </a:path>
              </a:pathLst>
            </a:custGeom>
            <a:solidFill>
              <a:srgbClr val="9FE0F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6238" tIns="206238" rIns="206238" bIns="206238" numCol="1" spcCol="1270" anchor="ctr" anchorCtr="0">
              <a:noAutofit/>
            </a:bodyPr>
            <a:lstStyle/>
            <a:p>
              <a:pPr lvl="0" algn="ctr" defTabSz="1466850">
                <a:lnSpc>
                  <a:spcPct val="90000"/>
                </a:lnSpc>
                <a:spcBef>
                  <a:spcPct val="0"/>
                </a:spcBef>
                <a:spcAft>
                  <a:spcPct val="35000"/>
                </a:spcAft>
              </a:pPr>
              <a:r>
                <a:rPr lang="en-AU" sz="3300" b="1" kern="1200" dirty="0" smtClean="0">
                  <a:solidFill>
                    <a:schemeClr val="tx1"/>
                  </a:solidFill>
                </a:rPr>
                <a:t>Understand the driving triangle and the factors that can contribute to a crash.</a:t>
              </a:r>
              <a:endParaRPr lang="en-US" sz="3300" b="1" kern="1200" dirty="0">
                <a:solidFill>
                  <a:schemeClr val="tx1"/>
                </a:solidFill>
              </a:endParaRPr>
            </a:p>
          </p:txBody>
        </p:sp>
      </p:gr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1450" y="4498386"/>
            <a:ext cx="825124" cy="704068"/>
          </a:xfrm>
          <a:prstGeom prst="rect">
            <a:avLst/>
          </a:prstGeom>
        </p:spPr>
      </p:pic>
      <p:sp>
        <p:nvSpPr>
          <p:cNvPr id="8" name="Rectangle 7"/>
          <p:cNvSpPr/>
          <p:nvPr/>
        </p:nvSpPr>
        <p:spPr>
          <a:xfrm>
            <a:off x="1178417" y="5726277"/>
            <a:ext cx="5293309" cy="369332"/>
          </a:xfrm>
          <a:prstGeom prst="rect">
            <a:avLst/>
          </a:prstGeom>
        </p:spPr>
        <p:txBody>
          <a:bodyPr wrap="none">
            <a:spAutoFit/>
          </a:bodyPr>
          <a:lstStyle/>
          <a:p>
            <a:r>
              <a:rPr lang="en-AU" dirty="0">
                <a:hlinkClick r:id="rId4"/>
              </a:rPr>
              <a:t>Road Safety Commission 154 Wrecking Ball 30s v3</a:t>
            </a:r>
            <a:endParaRPr lang="en-AU" dirty="0"/>
          </a:p>
        </p:txBody>
      </p:sp>
    </p:spTree>
    <p:extLst>
      <p:ext uri="{BB962C8B-B14F-4D97-AF65-F5344CB8AC3E}">
        <p14:creationId xmlns:p14="http://schemas.microsoft.com/office/powerpoint/2010/main" val="3547103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tx1"/>
                </a:solidFill>
              </a:rPr>
              <a:t>Explore the Driving </a:t>
            </a:r>
            <a:r>
              <a:rPr lang="en-AU" dirty="0" smtClean="0">
                <a:solidFill>
                  <a:schemeClr val="tx1"/>
                </a:solidFill>
              </a:rPr>
              <a:t>Triangle</a:t>
            </a:r>
            <a:endParaRPr lang="en-AU" dirty="0">
              <a:solidFill>
                <a:schemeClr val="tx1"/>
              </a:solidFill>
            </a:endParaRPr>
          </a:p>
        </p:txBody>
      </p:sp>
      <p:sp>
        <p:nvSpPr>
          <p:cNvPr id="4" name="TextBox 3"/>
          <p:cNvSpPr txBox="1"/>
          <p:nvPr/>
        </p:nvSpPr>
        <p:spPr>
          <a:xfrm>
            <a:off x="312708" y="1775659"/>
            <a:ext cx="5618691" cy="1200329"/>
          </a:xfrm>
          <a:prstGeom prst="rect">
            <a:avLst/>
          </a:prstGeom>
          <a:noFill/>
        </p:spPr>
        <p:txBody>
          <a:bodyPr wrap="square" rtlCol="0">
            <a:spAutoFit/>
          </a:bodyPr>
          <a:lstStyle/>
          <a:p>
            <a:pPr algn="ctr"/>
            <a:r>
              <a:rPr lang="en-AU" sz="2400" dirty="0"/>
              <a:t>Road crashes are the result of the interaction between the driver, the vehicle and the environment.</a:t>
            </a:r>
          </a:p>
        </p:txBody>
      </p:sp>
      <p:pic>
        <p:nvPicPr>
          <p:cNvPr id="5" name="Picture 4"/>
          <p:cNvPicPr>
            <a:picLocks noChangeAspect="1"/>
          </p:cNvPicPr>
          <p:nvPr/>
        </p:nvPicPr>
        <p:blipFill>
          <a:blip r:embed="rId3"/>
          <a:stretch>
            <a:fillRect/>
          </a:stretch>
        </p:blipFill>
        <p:spPr>
          <a:xfrm>
            <a:off x="1116889" y="3053327"/>
            <a:ext cx="3721145" cy="3187896"/>
          </a:xfrm>
          <a:prstGeom prst="rect">
            <a:avLst/>
          </a:prstGeom>
        </p:spPr>
      </p:pic>
      <p:sp>
        <p:nvSpPr>
          <p:cNvPr id="9" name="Cloud Callout 8"/>
          <p:cNvSpPr/>
          <p:nvPr/>
        </p:nvSpPr>
        <p:spPr>
          <a:xfrm>
            <a:off x="6481127" y="3406274"/>
            <a:ext cx="5580743" cy="3404531"/>
          </a:xfrm>
          <a:prstGeom prst="cloudCallout">
            <a:avLst>
              <a:gd name="adj1" fmla="val -73676"/>
              <a:gd name="adj2" fmla="val -12526"/>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2">
                  <a:lumMod val="75000"/>
                </a:schemeClr>
              </a:solidFill>
            </a:endParaRPr>
          </a:p>
          <a:p>
            <a:pPr algn="ctr"/>
            <a:r>
              <a:rPr lang="en-AU" b="1" dirty="0">
                <a:solidFill>
                  <a:schemeClr val="tx1"/>
                </a:solidFill>
              </a:rPr>
              <a:t>Think and discuss which driver characteristics and behaviours contribute to a crash.</a:t>
            </a:r>
          </a:p>
          <a:p>
            <a:pPr algn="ctr"/>
            <a:endParaRPr lang="en-AU" b="1" dirty="0">
              <a:solidFill>
                <a:schemeClr val="tx1"/>
              </a:solidFill>
            </a:endParaRPr>
          </a:p>
          <a:p>
            <a:pPr algn="ctr"/>
            <a:r>
              <a:rPr lang="en-AU" b="1" dirty="0">
                <a:solidFill>
                  <a:schemeClr val="tx1"/>
                </a:solidFill>
              </a:rPr>
              <a:t>What do you think you could do to reduce the DRIVER risk?</a:t>
            </a:r>
          </a:p>
        </p:txBody>
      </p:sp>
      <p:sp>
        <p:nvSpPr>
          <p:cNvPr id="10" name="Explosion 2 9"/>
          <p:cNvSpPr/>
          <p:nvPr/>
        </p:nvSpPr>
        <p:spPr>
          <a:xfrm>
            <a:off x="6181725" y="661413"/>
            <a:ext cx="5740899" cy="2796674"/>
          </a:xfrm>
          <a:prstGeom prst="irregularSeal2">
            <a:avLst/>
          </a:prstGeom>
          <a:solidFill>
            <a:srgbClr val="CCCCFF"/>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p:cNvSpPr txBox="1"/>
          <p:nvPr/>
        </p:nvSpPr>
        <p:spPr>
          <a:xfrm>
            <a:off x="7353463" y="1574393"/>
            <a:ext cx="3244850" cy="1200329"/>
          </a:xfrm>
          <a:prstGeom prst="rect">
            <a:avLst/>
          </a:prstGeom>
          <a:noFill/>
        </p:spPr>
        <p:txBody>
          <a:bodyPr wrap="square" rtlCol="0">
            <a:spAutoFit/>
          </a:bodyPr>
          <a:lstStyle/>
          <a:p>
            <a:pPr algn="ctr"/>
            <a:r>
              <a:rPr lang="en-AU" b="1" dirty="0"/>
              <a:t>Did you know that 90% of crashes can be contributed to the drivers actions and behaviours.</a:t>
            </a:r>
          </a:p>
        </p:txBody>
      </p:sp>
    </p:spTree>
    <p:extLst>
      <p:ext uri="{BB962C8B-B14F-4D97-AF65-F5344CB8AC3E}">
        <p14:creationId xmlns:p14="http://schemas.microsoft.com/office/powerpoint/2010/main" val="2316706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519" y="202183"/>
            <a:ext cx="11165904" cy="1464109"/>
          </a:xfrm>
        </p:spPr>
        <p:txBody>
          <a:bodyPr>
            <a:normAutofit/>
          </a:bodyPr>
          <a:lstStyle/>
          <a:p>
            <a:r>
              <a:rPr lang="en-AU" dirty="0" smtClean="0">
                <a:solidFill>
                  <a:schemeClr val="tx1"/>
                </a:solidFill>
              </a:rPr>
              <a:t>Characteristics and Behaviours </a:t>
            </a:r>
            <a:r>
              <a:rPr lang="en-AU" dirty="0">
                <a:solidFill>
                  <a:schemeClr val="tx1"/>
                </a:solidFill>
              </a:rPr>
              <a:t>T</a:t>
            </a:r>
            <a:r>
              <a:rPr lang="en-AU" dirty="0" smtClean="0">
                <a:solidFill>
                  <a:schemeClr val="tx1"/>
                </a:solidFill>
              </a:rPr>
              <a:t>hat Can Contribute to Risk Taking and/or Accidents.</a:t>
            </a:r>
            <a:endParaRPr lang="en-AU"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62093254"/>
              </p:ext>
            </p:extLst>
          </p:nvPr>
        </p:nvGraphicFramePr>
        <p:xfrm>
          <a:off x="764947" y="1609040"/>
          <a:ext cx="8714331" cy="4020157"/>
        </p:xfrm>
        <a:graphic>
          <a:graphicData uri="http://schemas.openxmlformats.org/drawingml/2006/table">
            <a:tbl>
              <a:tblPr firstRow="1" bandRow="1">
                <a:tableStyleId>{5C22544A-7EE6-4342-B048-85BDC9FD1C3A}</a:tableStyleId>
              </a:tblPr>
              <a:tblGrid>
                <a:gridCol w="2904777">
                  <a:extLst>
                    <a:ext uri="{9D8B030D-6E8A-4147-A177-3AD203B41FA5}">
                      <a16:colId xmlns:a16="http://schemas.microsoft.com/office/drawing/2014/main" val="2369697954"/>
                    </a:ext>
                  </a:extLst>
                </a:gridCol>
                <a:gridCol w="2904777">
                  <a:extLst>
                    <a:ext uri="{9D8B030D-6E8A-4147-A177-3AD203B41FA5}">
                      <a16:colId xmlns:a16="http://schemas.microsoft.com/office/drawing/2014/main" val="2833011730"/>
                    </a:ext>
                  </a:extLst>
                </a:gridCol>
                <a:gridCol w="2904777">
                  <a:extLst>
                    <a:ext uri="{9D8B030D-6E8A-4147-A177-3AD203B41FA5}">
                      <a16:colId xmlns:a16="http://schemas.microsoft.com/office/drawing/2014/main" val="3607692641"/>
                    </a:ext>
                  </a:extLst>
                </a:gridCol>
              </a:tblGrid>
              <a:tr h="646921">
                <a:tc>
                  <a:txBody>
                    <a:bodyPr/>
                    <a:lstStyle/>
                    <a:p>
                      <a:r>
                        <a:rPr lang="en-AU" dirty="0" smtClean="0"/>
                        <a:t>DRIVER</a:t>
                      </a:r>
                      <a:endParaRPr lang="en-AU" dirty="0"/>
                    </a:p>
                  </a:txBody>
                  <a:tcPr/>
                </a:tc>
                <a:tc>
                  <a:txBody>
                    <a:bodyPr/>
                    <a:lstStyle/>
                    <a:p>
                      <a:r>
                        <a:rPr lang="en-AU" dirty="0" smtClean="0"/>
                        <a:t>VEHICLE</a:t>
                      </a:r>
                      <a:endParaRPr lang="en-AU" dirty="0"/>
                    </a:p>
                  </a:txBody>
                  <a:tcPr/>
                </a:tc>
                <a:tc>
                  <a:txBody>
                    <a:bodyPr/>
                    <a:lstStyle/>
                    <a:p>
                      <a:r>
                        <a:rPr lang="en-AU" dirty="0" smtClean="0"/>
                        <a:t>ENVIRONMENTAL</a:t>
                      </a:r>
                      <a:endParaRPr lang="en-AU" dirty="0"/>
                    </a:p>
                  </a:txBody>
                  <a:tcPr/>
                </a:tc>
                <a:extLst>
                  <a:ext uri="{0D108BD9-81ED-4DB2-BD59-A6C34878D82A}">
                    <a16:rowId xmlns:a16="http://schemas.microsoft.com/office/drawing/2014/main" val="2972793857"/>
                  </a:ext>
                </a:extLst>
              </a:tr>
              <a:tr h="374804">
                <a:tc>
                  <a:txBody>
                    <a:bodyPr/>
                    <a:lstStyle/>
                    <a:p>
                      <a:r>
                        <a:rPr lang="en-AU" dirty="0"/>
                        <a:t>Inexperience</a:t>
                      </a:r>
                    </a:p>
                  </a:txBody>
                  <a:tcPr/>
                </a:tc>
                <a:tc>
                  <a:txBody>
                    <a:bodyPr/>
                    <a:lstStyle/>
                    <a:p>
                      <a:r>
                        <a:rPr lang="en-AU" dirty="0"/>
                        <a:t>Faulty brakes</a:t>
                      </a:r>
                    </a:p>
                  </a:txBody>
                  <a:tcPr/>
                </a:tc>
                <a:tc>
                  <a:txBody>
                    <a:bodyPr/>
                    <a:lstStyle/>
                    <a:p>
                      <a:r>
                        <a:rPr lang="en-AU" dirty="0"/>
                        <a:t>Wet weather</a:t>
                      </a:r>
                    </a:p>
                  </a:txBody>
                  <a:tcPr/>
                </a:tc>
                <a:extLst>
                  <a:ext uri="{0D108BD9-81ED-4DB2-BD59-A6C34878D82A}">
                    <a16:rowId xmlns:a16="http://schemas.microsoft.com/office/drawing/2014/main" val="4183588422"/>
                  </a:ext>
                </a:extLst>
              </a:tr>
              <a:tr h="374804">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515290224"/>
                  </a:ext>
                </a:extLst>
              </a:tr>
              <a:tr h="374804">
                <a:tc>
                  <a:txBody>
                    <a:bodyPr/>
                    <a:lstStyle/>
                    <a:p>
                      <a:endParaRPr lang="en-AU"/>
                    </a:p>
                  </a:txBody>
                  <a:tcPr/>
                </a:tc>
                <a:tc>
                  <a:txBody>
                    <a:bodyPr/>
                    <a:lstStyle/>
                    <a:p>
                      <a:endParaRPr lang="en-AU"/>
                    </a:p>
                  </a:txBody>
                  <a:tcPr/>
                </a:tc>
                <a:tc>
                  <a:txBody>
                    <a:bodyPr/>
                    <a:lstStyle/>
                    <a:p>
                      <a:endParaRPr lang="en-AU" dirty="0"/>
                    </a:p>
                  </a:txBody>
                  <a:tcPr/>
                </a:tc>
                <a:extLst>
                  <a:ext uri="{0D108BD9-81ED-4DB2-BD59-A6C34878D82A}">
                    <a16:rowId xmlns:a16="http://schemas.microsoft.com/office/drawing/2014/main" val="2740742105"/>
                  </a:ext>
                </a:extLst>
              </a:tr>
              <a:tr h="374804">
                <a:tc>
                  <a:txBody>
                    <a:bodyPr/>
                    <a:lstStyle/>
                    <a:p>
                      <a:endParaRPr lang="en-AU"/>
                    </a:p>
                  </a:txBody>
                  <a:tcPr/>
                </a:tc>
                <a:tc>
                  <a:txBody>
                    <a:bodyPr/>
                    <a:lstStyle/>
                    <a:p>
                      <a:endParaRPr lang="en-AU"/>
                    </a:p>
                  </a:txBody>
                  <a:tcPr/>
                </a:tc>
                <a:tc>
                  <a:txBody>
                    <a:bodyPr/>
                    <a:lstStyle/>
                    <a:p>
                      <a:endParaRPr lang="en-AU" dirty="0"/>
                    </a:p>
                  </a:txBody>
                  <a:tcPr/>
                </a:tc>
                <a:extLst>
                  <a:ext uri="{0D108BD9-81ED-4DB2-BD59-A6C34878D82A}">
                    <a16:rowId xmlns:a16="http://schemas.microsoft.com/office/drawing/2014/main" val="275746726"/>
                  </a:ext>
                </a:extLst>
              </a:tr>
              <a:tr h="374804">
                <a:tc>
                  <a:txBody>
                    <a:bodyPr/>
                    <a:lstStyle/>
                    <a:p>
                      <a:endParaRPr lang="en-AU"/>
                    </a:p>
                  </a:txBody>
                  <a:tcPr/>
                </a:tc>
                <a:tc>
                  <a:txBody>
                    <a:bodyPr/>
                    <a:lstStyle/>
                    <a:p>
                      <a:endParaRPr lang="en-AU"/>
                    </a:p>
                  </a:txBody>
                  <a:tcPr/>
                </a:tc>
                <a:tc>
                  <a:txBody>
                    <a:bodyPr/>
                    <a:lstStyle/>
                    <a:p>
                      <a:endParaRPr lang="en-AU" dirty="0"/>
                    </a:p>
                  </a:txBody>
                  <a:tcPr/>
                </a:tc>
                <a:extLst>
                  <a:ext uri="{0D108BD9-81ED-4DB2-BD59-A6C34878D82A}">
                    <a16:rowId xmlns:a16="http://schemas.microsoft.com/office/drawing/2014/main" val="898973512"/>
                  </a:ext>
                </a:extLst>
              </a:tr>
              <a:tr h="374804">
                <a:tc>
                  <a:txBody>
                    <a:bodyPr/>
                    <a:lstStyle/>
                    <a:p>
                      <a:endParaRPr lang="en-AU"/>
                    </a:p>
                  </a:txBody>
                  <a:tcPr/>
                </a:tc>
                <a:tc>
                  <a:txBody>
                    <a:bodyPr/>
                    <a:lstStyle/>
                    <a:p>
                      <a:endParaRPr lang="en-AU"/>
                    </a:p>
                  </a:txBody>
                  <a:tcPr/>
                </a:tc>
                <a:tc>
                  <a:txBody>
                    <a:bodyPr/>
                    <a:lstStyle/>
                    <a:p>
                      <a:endParaRPr lang="en-AU" dirty="0"/>
                    </a:p>
                  </a:txBody>
                  <a:tcPr/>
                </a:tc>
                <a:extLst>
                  <a:ext uri="{0D108BD9-81ED-4DB2-BD59-A6C34878D82A}">
                    <a16:rowId xmlns:a16="http://schemas.microsoft.com/office/drawing/2014/main" val="458833024"/>
                  </a:ext>
                </a:extLst>
              </a:tr>
              <a:tr h="374804">
                <a:tc>
                  <a:txBody>
                    <a:bodyPr/>
                    <a:lstStyle/>
                    <a:p>
                      <a:endParaRPr lang="en-AU"/>
                    </a:p>
                  </a:txBody>
                  <a:tcPr/>
                </a:tc>
                <a:tc>
                  <a:txBody>
                    <a:bodyPr/>
                    <a:lstStyle/>
                    <a:p>
                      <a:endParaRPr lang="en-AU"/>
                    </a:p>
                  </a:txBody>
                  <a:tcPr/>
                </a:tc>
                <a:tc>
                  <a:txBody>
                    <a:bodyPr/>
                    <a:lstStyle/>
                    <a:p>
                      <a:endParaRPr lang="en-AU" dirty="0"/>
                    </a:p>
                  </a:txBody>
                  <a:tcPr/>
                </a:tc>
                <a:extLst>
                  <a:ext uri="{0D108BD9-81ED-4DB2-BD59-A6C34878D82A}">
                    <a16:rowId xmlns:a16="http://schemas.microsoft.com/office/drawing/2014/main" val="101642230"/>
                  </a:ext>
                </a:extLst>
              </a:tr>
              <a:tr h="374804">
                <a:tc>
                  <a:txBody>
                    <a:bodyPr/>
                    <a:lstStyle/>
                    <a:p>
                      <a:endParaRPr lang="en-AU"/>
                    </a:p>
                  </a:txBody>
                  <a:tcPr/>
                </a:tc>
                <a:tc>
                  <a:txBody>
                    <a:bodyPr/>
                    <a:lstStyle/>
                    <a:p>
                      <a:endParaRPr lang="en-AU"/>
                    </a:p>
                  </a:txBody>
                  <a:tcPr/>
                </a:tc>
                <a:tc>
                  <a:txBody>
                    <a:bodyPr/>
                    <a:lstStyle/>
                    <a:p>
                      <a:endParaRPr lang="en-AU" dirty="0"/>
                    </a:p>
                  </a:txBody>
                  <a:tcPr/>
                </a:tc>
                <a:extLst>
                  <a:ext uri="{0D108BD9-81ED-4DB2-BD59-A6C34878D82A}">
                    <a16:rowId xmlns:a16="http://schemas.microsoft.com/office/drawing/2014/main" val="903275895"/>
                  </a:ext>
                </a:extLst>
              </a:tr>
              <a:tr h="374804">
                <a:tc>
                  <a:txBody>
                    <a:bodyPr/>
                    <a:lstStyle/>
                    <a:p>
                      <a:endParaRPr lang="en-AU"/>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1593103114"/>
                  </a:ext>
                </a:extLst>
              </a:tr>
            </a:tbl>
          </a:graphicData>
        </a:graphic>
      </p:graphicFrame>
      <p:sp>
        <p:nvSpPr>
          <p:cNvPr id="6" name="Cloud Callout 5"/>
          <p:cNvSpPr/>
          <p:nvPr/>
        </p:nvSpPr>
        <p:spPr>
          <a:xfrm>
            <a:off x="8447314" y="3839028"/>
            <a:ext cx="3811361" cy="2914197"/>
          </a:xfrm>
          <a:prstGeom prst="cloudCallout">
            <a:avLst>
              <a:gd name="adj1" fmla="val -64131"/>
              <a:gd name="adj2" fmla="val -55536"/>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8960152" y="4515954"/>
            <a:ext cx="2665791" cy="1477328"/>
          </a:xfrm>
          <a:prstGeom prst="rect">
            <a:avLst/>
          </a:prstGeom>
          <a:noFill/>
        </p:spPr>
        <p:txBody>
          <a:bodyPr wrap="square" rtlCol="0">
            <a:spAutoFit/>
          </a:bodyPr>
          <a:lstStyle/>
          <a:p>
            <a:pPr algn="ctr"/>
            <a:r>
              <a:rPr lang="en-AU" b="1" dirty="0"/>
              <a:t>Brainstorm at least 3 driving risks in the 3 areas. </a:t>
            </a:r>
          </a:p>
          <a:p>
            <a:pPr algn="ctr"/>
            <a:r>
              <a:rPr lang="en-AU" b="1" dirty="0"/>
              <a:t>These can be factors or behaviours</a:t>
            </a:r>
          </a:p>
        </p:txBody>
      </p:sp>
      <p:sp>
        <p:nvSpPr>
          <p:cNvPr id="8" name="Title 1"/>
          <p:cNvSpPr txBox="1">
            <a:spLocks/>
          </p:cNvSpPr>
          <p:nvPr/>
        </p:nvSpPr>
        <p:spPr>
          <a:xfrm>
            <a:off x="677334" y="6303999"/>
            <a:ext cx="8596668" cy="26882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1000" dirty="0"/>
              <a:t>Lesson 5 – Why Crashes Happen </a:t>
            </a:r>
          </a:p>
        </p:txBody>
      </p:sp>
    </p:spTree>
    <p:extLst>
      <p:ext uri="{BB962C8B-B14F-4D97-AF65-F5344CB8AC3E}">
        <p14:creationId xmlns:p14="http://schemas.microsoft.com/office/powerpoint/2010/main" val="664757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022" y="571427"/>
            <a:ext cx="8596668" cy="1320800"/>
          </a:xfrm>
        </p:spPr>
        <p:txBody>
          <a:bodyPr/>
          <a:lstStyle/>
          <a:p>
            <a:r>
              <a:rPr lang="en-AU" dirty="0">
                <a:solidFill>
                  <a:schemeClr val="tx1"/>
                </a:solidFill>
              </a:rPr>
              <a:t>Tips for </a:t>
            </a:r>
            <a:r>
              <a:rPr lang="en-AU" dirty="0" smtClean="0">
                <a:solidFill>
                  <a:schemeClr val="tx1"/>
                </a:solidFill>
              </a:rPr>
              <a:t>Avoiding Crashes</a:t>
            </a:r>
            <a:endParaRPr lang="en-AU" dirty="0">
              <a:solidFill>
                <a:schemeClr val="tx1"/>
              </a:solidFill>
            </a:endParaRPr>
          </a:p>
        </p:txBody>
      </p:sp>
      <p:pic>
        <p:nvPicPr>
          <p:cNvPr id="5" name="Content Placeholder 4"/>
          <p:cNvPicPr>
            <a:picLocks noGrp="1" noChangeAspect="1"/>
          </p:cNvPicPr>
          <p:nvPr>
            <p:ph idx="1"/>
          </p:nvPr>
        </p:nvPicPr>
        <p:blipFill>
          <a:blip r:embed="rId3"/>
          <a:stretch>
            <a:fillRect/>
          </a:stretch>
        </p:blipFill>
        <p:spPr>
          <a:xfrm>
            <a:off x="2167701" y="2413143"/>
            <a:ext cx="3352140" cy="3419860"/>
          </a:xfrm>
          <a:prstGeom prst="rect">
            <a:avLst/>
          </a:prstGeom>
        </p:spPr>
      </p:pic>
      <p:pic>
        <p:nvPicPr>
          <p:cNvPr id="6" name="Picture 5"/>
          <p:cNvPicPr>
            <a:picLocks noChangeAspect="1"/>
          </p:cNvPicPr>
          <p:nvPr/>
        </p:nvPicPr>
        <p:blipFill>
          <a:blip r:embed="rId4"/>
          <a:stretch>
            <a:fillRect/>
          </a:stretch>
        </p:blipFill>
        <p:spPr>
          <a:xfrm>
            <a:off x="2167701" y="2541601"/>
            <a:ext cx="3352140" cy="3208208"/>
          </a:xfrm>
          <a:prstGeom prst="rect">
            <a:avLst/>
          </a:prstGeom>
        </p:spPr>
      </p:pic>
      <p:pic>
        <p:nvPicPr>
          <p:cNvPr id="7" name="Picture 6"/>
          <p:cNvPicPr>
            <a:picLocks noChangeAspect="1"/>
          </p:cNvPicPr>
          <p:nvPr/>
        </p:nvPicPr>
        <p:blipFill>
          <a:blip r:embed="rId5"/>
          <a:stretch>
            <a:fillRect/>
          </a:stretch>
        </p:blipFill>
        <p:spPr>
          <a:xfrm>
            <a:off x="2167701" y="2413143"/>
            <a:ext cx="3352140" cy="3291401"/>
          </a:xfrm>
          <a:prstGeom prst="rect">
            <a:avLst/>
          </a:prstGeom>
        </p:spPr>
      </p:pic>
      <p:pic>
        <p:nvPicPr>
          <p:cNvPr id="8" name="Picture 7"/>
          <p:cNvPicPr>
            <a:picLocks noChangeAspect="1"/>
          </p:cNvPicPr>
          <p:nvPr/>
        </p:nvPicPr>
        <p:blipFill>
          <a:blip r:embed="rId6"/>
          <a:stretch>
            <a:fillRect/>
          </a:stretch>
        </p:blipFill>
        <p:spPr>
          <a:xfrm>
            <a:off x="1978195" y="2454739"/>
            <a:ext cx="3541646" cy="3208208"/>
          </a:xfrm>
          <a:prstGeom prst="rect">
            <a:avLst/>
          </a:prstGeom>
        </p:spPr>
      </p:pic>
      <p:pic>
        <p:nvPicPr>
          <p:cNvPr id="9" name="Picture 8"/>
          <p:cNvPicPr>
            <a:picLocks noChangeAspect="1"/>
          </p:cNvPicPr>
          <p:nvPr/>
        </p:nvPicPr>
        <p:blipFill>
          <a:blip r:embed="rId7"/>
          <a:stretch>
            <a:fillRect/>
          </a:stretch>
        </p:blipFill>
        <p:spPr>
          <a:xfrm>
            <a:off x="195489" y="1454288"/>
            <a:ext cx="5791654" cy="895350"/>
          </a:xfrm>
          <a:prstGeom prst="rect">
            <a:avLst/>
          </a:prstGeom>
        </p:spPr>
      </p:pic>
      <p:pic>
        <p:nvPicPr>
          <p:cNvPr id="10" name="Picture 9"/>
          <p:cNvPicPr>
            <a:picLocks noChangeAspect="1"/>
          </p:cNvPicPr>
          <p:nvPr/>
        </p:nvPicPr>
        <p:blipFill>
          <a:blip r:embed="rId8"/>
          <a:stretch>
            <a:fillRect/>
          </a:stretch>
        </p:blipFill>
        <p:spPr>
          <a:xfrm>
            <a:off x="1077356" y="5912732"/>
            <a:ext cx="7918044" cy="713922"/>
          </a:xfrm>
          <a:prstGeom prst="rect">
            <a:avLst/>
          </a:prstGeom>
        </p:spPr>
      </p:pic>
      <p:sp>
        <p:nvSpPr>
          <p:cNvPr id="11" name="Cloud Callout 10"/>
          <p:cNvSpPr/>
          <p:nvPr/>
        </p:nvSpPr>
        <p:spPr>
          <a:xfrm>
            <a:off x="5987143" y="316538"/>
            <a:ext cx="5157107" cy="2464762"/>
          </a:xfrm>
          <a:prstGeom prst="cloudCallout">
            <a:avLst>
              <a:gd name="adj1" fmla="val -56173"/>
              <a:gd name="adj2" fmla="val 5312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p:cNvSpPr txBox="1"/>
          <p:nvPr/>
        </p:nvSpPr>
        <p:spPr>
          <a:xfrm>
            <a:off x="6807201" y="817902"/>
            <a:ext cx="3280228" cy="1477328"/>
          </a:xfrm>
          <a:prstGeom prst="rect">
            <a:avLst/>
          </a:prstGeom>
          <a:noFill/>
        </p:spPr>
        <p:txBody>
          <a:bodyPr wrap="square" rtlCol="0">
            <a:spAutoFit/>
          </a:bodyPr>
          <a:lstStyle/>
          <a:p>
            <a:pPr algn="ctr"/>
            <a:r>
              <a:rPr lang="en-AU" b="1" dirty="0"/>
              <a:t>What are some strategies you can think of to help reduce the levels of risk for drivers, passengers and other road users?</a:t>
            </a:r>
          </a:p>
        </p:txBody>
      </p:sp>
    </p:spTree>
    <p:extLst>
      <p:ext uri="{BB962C8B-B14F-4D97-AF65-F5344CB8AC3E}">
        <p14:creationId xmlns:p14="http://schemas.microsoft.com/office/powerpoint/2010/main" val="386608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7"/>
                                        </p:tgtEl>
                                        <p:attrNameLst>
                                          <p:attrName>ppt_x</p:attrName>
                                        </p:attrNameLst>
                                      </p:cBhvr>
                                      <p:tavLst>
                                        <p:tav tm="0">
                                          <p:val>
                                            <p:strVal val="ppt_x"/>
                                          </p:val>
                                        </p:tav>
                                        <p:tav tm="100000">
                                          <p:val>
                                            <p:strVal val="ppt_x"/>
                                          </p:val>
                                        </p:tav>
                                      </p:tavLst>
                                    </p:anim>
                                    <p:anim calcmode="lin" valueType="num">
                                      <p:cBhvr additive="base">
                                        <p:cTn id="25" dur="500"/>
                                        <p:tgtEl>
                                          <p:spTgt spid="7"/>
                                        </p:tgtEl>
                                        <p:attrNameLst>
                                          <p:attrName>ppt_y</p:attrName>
                                        </p:attrNameLst>
                                      </p:cBhvr>
                                      <p:tavLst>
                                        <p:tav tm="0">
                                          <p:val>
                                            <p:strVal val="ppt_y"/>
                                          </p:val>
                                        </p:tav>
                                        <p:tav tm="100000">
                                          <p:val>
                                            <p:strVal val="1+ppt_h/2"/>
                                          </p:val>
                                        </p:tav>
                                      </p:tavLst>
                                    </p:anim>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6"/>
                                        </p:tgtEl>
                                        <p:attrNameLst>
                                          <p:attrName>ppt_x</p:attrName>
                                        </p:attrNameLst>
                                      </p:cBhvr>
                                      <p:tavLst>
                                        <p:tav tm="0">
                                          <p:val>
                                            <p:strVal val="ppt_x"/>
                                          </p:val>
                                        </p:tav>
                                        <p:tav tm="100000">
                                          <p:val>
                                            <p:strVal val="ppt_x"/>
                                          </p:val>
                                        </p:tav>
                                      </p:tavLst>
                                    </p:anim>
                                    <p:anim calcmode="lin" valueType="num">
                                      <p:cBhvr additive="base">
                                        <p:cTn id="37" dur="500"/>
                                        <p:tgtEl>
                                          <p:spTgt spid="6"/>
                                        </p:tgtEl>
                                        <p:attrNameLst>
                                          <p:attrName>ppt_y</p:attrName>
                                        </p:attrNameLst>
                                      </p:cBhvr>
                                      <p:tavLst>
                                        <p:tav tm="0">
                                          <p:val>
                                            <p:strVal val="ppt_y"/>
                                          </p:val>
                                        </p:tav>
                                        <p:tav tm="100000">
                                          <p:val>
                                            <p:strVal val="1+ppt_h/2"/>
                                          </p:val>
                                        </p:tav>
                                      </p:tavLst>
                                    </p:anim>
                                    <p:set>
                                      <p:cBhvr>
                                        <p:cTn id="38" dur="1" fill="hold">
                                          <p:stCondLst>
                                            <p:cond delay="499"/>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8"/>
                                        </p:tgtEl>
                                        <p:attrNameLst>
                                          <p:attrName>ppt_x</p:attrName>
                                        </p:attrNameLst>
                                      </p:cBhvr>
                                      <p:tavLst>
                                        <p:tav tm="0">
                                          <p:val>
                                            <p:strVal val="ppt_x"/>
                                          </p:val>
                                        </p:tav>
                                        <p:tav tm="100000">
                                          <p:val>
                                            <p:strVal val="ppt_x"/>
                                          </p:val>
                                        </p:tav>
                                      </p:tavLst>
                                    </p:anim>
                                    <p:anim calcmode="lin" valueType="num">
                                      <p:cBhvr additive="base">
                                        <p:cTn id="49" dur="500"/>
                                        <p:tgtEl>
                                          <p:spTgt spid="8"/>
                                        </p:tgtEl>
                                        <p:attrNameLst>
                                          <p:attrName>ppt_y</p:attrName>
                                        </p:attrNameLst>
                                      </p:cBhvr>
                                      <p:tavLst>
                                        <p:tav tm="0">
                                          <p:val>
                                            <p:strVal val="ppt_y"/>
                                          </p:val>
                                        </p:tav>
                                        <p:tav tm="100000">
                                          <p:val>
                                            <p:strVal val="1+ppt_h/2"/>
                                          </p:val>
                                        </p:tav>
                                      </p:tavLst>
                                    </p:anim>
                                    <p:set>
                                      <p:cBhvr>
                                        <p:cTn id="5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450" y="844864"/>
            <a:ext cx="3573616" cy="4463889"/>
          </a:xfrm>
        </p:spPr>
        <p:txBody>
          <a:bodyPr anchor="ctr">
            <a:normAutofit/>
          </a:bodyPr>
          <a:lstStyle/>
          <a:p>
            <a:pPr algn="ctr"/>
            <a:r>
              <a:rPr lang="en-AU" sz="3200" dirty="0">
                <a:solidFill>
                  <a:schemeClr val="tx1"/>
                </a:solidFill>
                <a:cs typeface="Arial" panose="020B0604020202020204" pitchFamily="34" charset="0"/>
              </a:rPr>
              <a:t>Activity </a:t>
            </a:r>
            <a:r>
              <a:rPr lang="en-AU" sz="3200" dirty="0" smtClean="0">
                <a:solidFill>
                  <a:schemeClr val="tx1"/>
                </a:solidFill>
                <a:cs typeface="Arial" panose="020B0604020202020204" pitchFamily="34" charset="0"/>
              </a:rPr>
              <a:t>5.2</a:t>
            </a:r>
            <a:r>
              <a:rPr lang="en-AU" sz="3200" dirty="0">
                <a:solidFill>
                  <a:schemeClr val="tx1"/>
                </a:solidFill>
                <a:cs typeface="Arial" panose="020B0604020202020204" pitchFamily="34" charset="0"/>
              </a:rPr>
              <a:t/>
            </a:r>
            <a:br>
              <a:rPr lang="en-AU" sz="3200" dirty="0">
                <a:solidFill>
                  <a:schemeClr val="tx1"/>
                </a:solidFill>
                <a:cs typeface="Arial" panose="020B0604020202020204" pitchFamily="34" charset="0"/>
              </a:rPr>
            </a:br>
            <a:r>
              <a:rPr lang="en-AU" b="1" dirty="0" smtClean="0">
                <a:solidFill>
                  <a:schemeClr val="tx1"/>
                </a:solidFill>
                <a:cs typeface="Arial" panose="020B0604020202020204" pitchFamily="34" charset="0"/>
              </a:rPr>
              <a:t>Driving Risks</a:t>
            </a:r>
            <a:br>
              <a:rPr lang="en-AU" b="1" dirty="0" smtClean="0">
                <a:solidFill>
                  <a:schemeClr val="tx1"/>
                </a:solidFill>
                <a:cs typeface="Arial" panose="020B0604020202020204" pitchFamily="34" charset="0"/>
              </a:rPr>
            </a:br>
            <a:endParaRPr lang="en-AU" dirty="0">
              <a:solidFill>
                <a:schemeClr val="tx1"/>
              </a:solidFill>
              <a:cs typeface="Arial" panose="020B0604020202020204" pitchFamily="34" charset="0"/>
            </a:endParaRPr>
          </a:p>
        </p:txBody>
      </p:sp>
      <p:grpSp>
        <p:nvGrpSpPr>
          <p:cNvPr id="4" name="Group 3"/>
          <p:cNvGrpSpPr/>
          <p:nvPr/>
        </p:nvGrpSpPr>
        <p:grpSpPr>
          <a:xfrm>
            <a:off x="4194181" y="1422320"/>
            <a:ext cx="6341016" cy="3428100"/>
            <a:chOff x="4194181" y="1422320"/>
            <a:chExt cx="6341016" cy="3428100"/>
          </a:xfrm>
        </p:grpSpPr>
        <p:sp>
          <p:nvSpPr>
            <p:cNvPr id="5" name="Freeform 4"/>
            <p:cNvSpPr/>
            <p:nvPr/>
          </p:nvSpPr>
          <p:spPr>
            <a:xfrm>
              <a:off x="4194181" y="1422320"/>
              <a:ext cx="6341016" cy="1692000"/>
            </a:xfrm>
            <a:custGeom>
              <a:avLst/>
              <a:gdLst>
                <a:gd name="connsiteX0" fmla="*/ 0 w 6341016"/>
                <a:gd name="connsiteY0" fmla="*/ 274875 h 1649220"/>
                <a:gd name="connsiteX1" fmla="*/ 274875 w 6341016"/>
                <a:gd name="connsiteY1" fmla="*/ 0 h 1649220"/>
                <a:gd name="connsiteX2" fmla="*/ 6066141 w 6341016"/>
                <a:gd name="connsiteY2" fmla="*/ 0 h 1649220"/>
                <a:gd name="connsiteX3" fmla="*/ 6341016 w 6341016"/>
                <a:gd name="connsiteY3" fmla="*/ 274875 h 1649220"/>
                <a:gd name="connsiteX4" fmla="*/ 6341016 w 6341016"/>
                <a:gd name="connsiteY4" fmla="*/ 1374345 h 1649220"/>
                <a:gd name="connsiteX5" fmla="*/ 6066141 w 6341016"/>
                <a:gd name="connsiteY5" fmla="*/ 1649220 h 1649220"/>
                <a:gd name="connsiteX6" fmla="*/ 274875 w 6341016"/>
                <a:gd name="connsiteY6" fmla="*/ 1649220 h 1649220"/>
                <a:gd name="connsiteX7" fmla="*/ 0 w 6341016"/>
                <a:gd name="connsiteY7" fmla="*/ 1374345 h 1649220"/>
                <a:gd name="connsiteX8" fmla="*/ 0 w 6341016"/>
                <a:gd name="connsiteY8" fmla="*/ 274875 h 1649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41016" h="1649220">
                  <a:moveTo>
                    <a:pt x="0" y="274875"/>
                  </a:moveTo>
                  <a:cubicBezTo>
                    <a:pt x="0" y="123066"/>
                    <a:pt x="123066" y="0"/>
                    <a:pt x="274875" y="0"/>
                  </a:cubicBezTo>
                  <a:lnTo>
                    <a:pt x="6066141" y="0"/>
                  </a:lnTo>
                  <a:cubicBezTo>
                    <a:pt x="6217950" y="0"/>
                    <a:pt x="6341016" y="123066"/>
                    <a:pt x="6341016" y="274875"/>
                  </a:cubicBezTo>
                  <a:lnTo>
                    <a:pt x="6341016" y="1374345"/>
                  </a:lnTo>
                  <a:cubicBezTo>
                    <a:pt x="6341016" y="1526154"/>
                    <a:pt x="6217950" y="1649220"/>
                    <a:pt x="6066141" y="1649220"/>
                  </a:cubicBezTo>
                  <a:lnTo>
                    <a:pt x="274875" y="1649220"/>
                  </a:lnTo>
                  <a:cubicBezTo>
                    <a:pt x="123066" y="1649220"/>
                    <a:pt x="0" y="1526154"/>
                    <a:pt x="0" y="1374345"/>
                  </a:cubicBezTo>
                  <a:lnTo>
                    <a:pt x="0" y="274875"/>
                  </a:lnTo>
                  <a:close/>
                </a:path>
              </a:pathLst>
            </a:custGeom>
            <a:solidFill>
              <a:schemeClr val="accent1">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6238" tIns="206238" rIns="206238" bIns="206238" numCol="1" spcCol="1270" anchor="ctr" anchorCtr="0">
              <a:noAutofit/>
            </a:bodyPr>
            <a:lstStyle/>
            <a:p>
              <a:pPr lvl="0" algn="ctr" defTabSz="1466850">
                <a:lnSpc>
                  <a:spcPct val="90000"/>
                </a:lnSpc>
                <a:spcBef>
                  <a:spcPct val="0"/>
                </a:spcBef>
                <a:spcAft>
                  <a:spcPct val="35000"/>
                </a:spcAft>
              </a:pPr>
              <a:r>
                <a:rPr lang="en-AU" sz="3300" b="1" kern="1200" dirty="0" smtClean="0">
                  <a:solidFill>
                    <a:schemeClr val="tx1"/>
                  </a:solidFill>
                </a:rPr>
                <a:t>Learning </a:t>
              </a:r>
              <a:r>
                <a:rPr lang="en-AU" sz="3300" b="1" kern="1200" dirty="0">
                  <a:solidFill>
                    <a:schemeClr val="tx1"/>
                  </a:solidFill>
                </a:rPr>
                <a:t>intention</a:t>
              </a:r>
              <a:endParaRPr lang="en-US" sz="3300" kern="1200" dirty="0">
                <a:solidFill>
                  <a:schemeClr val="tx1"/>
                </a:solidFill>
              </a:endParaRPr>
            </a:p>
          </p:txBody>
        </p:sp>
        <p:sp>
          <p:nvSpPr>
            <p:cNvPr id="7" name="Freeform 6"/>
            <p:cNvSpPr/>
            <p:nvPr/>
          </p:nvSpPr>
          <p:spPr>
            <a:xfrm>
              <a:off x="4194181" y="3158420"/>
              <a:ext cx="6341016" cy="1692000"/>
            </a:xfrm>
            <a:custGeom>
              <a:avLst/>
              <a:gdLst>
                <a:gd name="connsiteX0" fmla="*/ 0 w 6341016"/>
                <a:gd name="connsiteY0" fmla="*/ 274875 h 1649220"/>
                <a:gd name="connsiteX1" fmla="*/ 274875 w 6341016"/>
                <a:gd name="connsiteY1" fmla="*/ 0 h 1649220"/>
                <a:gd name="connsiteX2" fmla="*/ 6066141 w 6341016"/>
                <a:gd name="connsiteY2" fmla="*/ 0 h 1649220"/>
                <a:gd name="connsiteX3" fmla="*/ 6341016 w 6341016"/>
                <a:gd name="connsiteY3" fmla="*/ 274875 h 1649220"/>
                <a:gd name="connsiteX4" fmla="*/ 6341016 w 6341016"/>
                <a:gd name="connsiteY4" fmla="*/ 1374345 h 1649220"/>
                <a:gd name="connsiteX5" fmla="*/ 6066141 w 6341016"/>
                <a:gd name="connsiteY5" fmla="*/ 1649220 h 1649220"/>
                <a:gd name="connsiteX6" fmla="*/ 274875 w 6341016"/>
                <a:gd name="connsiteY6" fmla="*/ 1649220 h 1649220"/>
                <a:gd name="connsiteX7" fmla="*/ 0 w 6341016"/>
                <a:gd name="connsiteY7" fmla="*/ 1374345 h 1649220"/>
                <a:gd name="connsiteX8" fmla="*/ 0 w 6341016"/>
                <a:gd name="connsiteY8" fmla="*/ 274875 h 1649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41016" h="1649220">
                  <a:moveTo>
                    <a:pt x="0" y="274875"/>
                  </a:moveTo>
                  <a:cubicBezTo>
                    <a:pt x="0" y="123066"/>
                    <a:pt x="123066" y="0"/>
                    <a:pt x="274875" y="0"/>
                  </a:cubicBezTo>
                  <a:lnTo>
                    <a:pt x="6066141" y="0"/>
                  </a:lnTo>
                  <a:cubicBezTo>
                    <a:pt x="6217950" y="0"/>
                    <a:pt x="6341016" y="123066"/>
                    <a:pt x="6341016" y="274875"/>
                  </a:cubicBezTo>
                  <a:lnTo>
                    <a:pt x="6341016" y="1374345"/>
                  </a:lnTo>
                  <a:cubicBezTo>
                    <a:pt x="6341016" y="1526154"/>
                    <a:pt x="6217950" y="1649220"/>
                    <a:pt x="6066141" y="1649220"/>
                  </a:cubicBezTo>
                  <a:lnTo>
                    <a:pt x="274875" y="1649220"/>
                  </a:lnTo>
                  <a:cubicBezTo>
                    <a:pt x="123066" y="1649220"/>
                    <a:pt x="0" y="1526154"/>
                    <a:pt x="0" y="1374345"/>
                  </a:cubicBezTo>
                  <a:lnTo>
                    <a:pt x="0" y="274875"/>
                  </a:lnTo>
                  <a:close/>
                </a:path>
              </a:pathLst>
            </a:custGeom>
            <a:solidFill>
              <a:schemeClr val="accent1">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6238" tIns="206238" rIns="206238" bIns="206238" numCol="1" spcCol="1270" anchor="ctr" anchorCtr="0">
              <a:noAutofit/>
            </a:bodyPr>
            <a:lstStyle/>
            <a:p>
              <a:pPr lvl="0" algn="ctr" defTabSz="1466850">
                <a:lnSpc>
                  <a:spcPct val="90000"/>
                </a:lnSpc>
                <a:spcBef>
                  <a:spcPct val="0"/>
                </a:spcBef>
                <a:spcAft>
                  <a:spcPct val="35000"/>
                </a:spcAft>
              </a:pPr>
              <a:r>
                <a:rPr lang="en-AU" sz="3300" b="1" kern="1200" dirty="0" smtClean="0">
                  <a:solidFill>
                    <a:schemeClr val="tx1"/>
                  </a:solidFill>
                </a:rPr>
                <a:t>Explore the scenarios to determine driving risks and strategies to mitigate these.</a:t>
              </a:r>
              <a:endParaRPr lang="en-US" sz="3300" b="1" kern="1200" dirty="0">
                <a:solidFill>
                  <a:schemeClr val="tx1"/>
                </a:solidFill>
              </a:endParaRPr>
            </a:p>
          </p:txBody>
        </p:sp>
      </p:gr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1450" y="4498386"/>
            <a:ext cx="825124" cy="704068"/>
          </a:xfrm>
          <a:prstGeom prst="rect">
            <a:avLst/>
          </a:prstGeom>
        </p:spPr>
      </p:pic>
      <p:sp>
        <p:nvSpPr>
          <p:cNvPr id="8" name="TextBox 7"/>
          <p:cNvSpPr txBox="1"/>
          <p:nvPr/>
        </p:nvSpPr>
        <p:spPr>
          <a:xfrm>
            <a:off x="888596" y="5576835"/>
            <a:ext cx="7411341" cy="369332"/>
          </a:xfrm>
          <a:prstGeom prst="rect">
            <a:avLst/>
          </a:prstGeom>
          <a:noFill/>
        </p:spPr>
        <p:txBody>
          <a:bodyPr wrap="square" rtlCol="0">
            <a:spAutoFit/>
          </a:bodyPr>
          <a:lstStyle/>
          <a:p>
            <a:r>
              <a:rPr lang="en-AU" dirty="0" smtClean="0">
                <a:hlinkClick r:id="rId4"/>
              </a:rPr>
              <a:t>Road Safety Commission Van Chat-  Know before you tow (2.56 m)</a:t>
            </a:r>
            <a:endParaRPr lang="en-AU" dirty="0"/>
          </a:p>
        </p:txBody>
      </p:sp>
    </p:spTree>
    <p:extLst>
      <p:ext uri="{BB962C8B-B14F-4D97-AF65-F5344CB8AC3E}">
        <p14:creationId xmlns:p14="http://schemas.microsoft.com/office/powerpoint/2010/main" val="4032169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5668367" cy="624114"/>
          </a:xfrm>
        </p:spPr>
        <p:txBody>
          <a:bodyPr>
            <a:noAutofit/>
          </a:bodyPr>
          <a:lstStyle/>
          <a:p>
            <a:r>
              <a:rPr lang="en-AU" dirty="0">
                <a:solidFill>
                  <a:schemeClr val="tx1"/>
                </a:solidFill>
              </a:rPr>
              <a:t>Driving Triangle Scenario</a:t>
            </a:r>
          </a:p>
        </p:txBody>
      </p:sp>
      <p:pic>
        <p:nvPicPr>
          <p:cNvPr id="5" name="Picture 4"/>
          <p:cNvPicPr>
            <a:picLocks noChangeAspect="1"/>
          </p:cNvPicPr>
          <p:nvPr/>
        </p:nvPicPr>
        <p:blipFill>
          <a:blip r:embed="rId3"/>
          <a:stretch>
            <a:fillRect/>
          </a:stretch>
        </p:blipFill>
        <p:spPr>
          <a:xfrm>
            <a:off x="1171235" y="2128488"/>
            <a:ext cx="3721145" cy="3187896"/>
          </a:xfrm>
          <a:prstGeom prst="rect">
            <a:avLst/>
          </a:prstGeom>
        </p:spPr>
      </p:pic>
      <p:sp>
        <p:nvSpPr>
          <p:cNvPr id="6" name="TextBox 5"/>
          <p:cNvSpPr txBox="1"/>
          <p:nvPr/>
        </p:nvSpPr>
        <p:spPr>
          <a:xfrm>
            <a:off x="1872525" y="1521079"/>
            <a:ext cx="2778321" cy="646331"/>
          </a:xfrm>
          <a:prstGeom prst="rect">
            <a:avLst/>
          </a:prstGeom>
          <a:noFill/>
          <a:ln>
            <a:solidFill>
              <a:schemeClr val="accent1">
                <a:shade val="50000"/>
              </a:schemeClr>
            </a:solidFill>
          </a:ln>
        </p:spPr>
        <p:txBody>
          <a:bodyPr wrap="square" rtlCol="0">
            <a:spAutoFit/>
          </a:bodyPr>
          <a:lstStyle/>
          <a:p>
            <a:pPr algn="ctr"/>
            <a:r>
              <a:rPr lang="en-AU" dirty="0">
                <a:solidFill>
                  <a:schemeClr val="accent2">
                    <a:lumMod val="75000"/>
                  </a:schemeClr>
                </a:solidFill>
              </a:rPr>
              <a:t>17 year old driver just got their licence.</a:t>
            </a:r>
          </a:p>
        </p:txBody>
      </p:sp>
      <p:sp>
        <p:nvSpPr>
          <p:cNvPr id="7" name="TextBox 6"/>
          <p:cNvSpPr txBox="1"/>
          <p:nvPr/>
        </p:nvSpPr>
        <p:spPr>
          <a:xfrm>
            <a:off x="4375204" y="3831601"/>
            <a:ext cx="960715" cy="923330"/>
          </a:xfrm>
          <a:prstGeom prst="rect">
            <a:avLst/>
          </a:prstGeom>
          <a:noFill/>
          <a:ln>
            <a:solidFill>
              <a:schemeClr val="accent1">
                <a:shade val="50000"/>
              </a:schemeClr>
            </a:solidFill>
          </a:ln>
        </p:spPr>
        <p:txBody>
          <a:bodyPr wrap="square" rtlCol="0">
            <a:spAutoFit/>
          </a:bodyPr>
          <a:lstStyle/>
          <a:p>
            <a:pPr algn="ctr"/>
            <a:r>
              <a:rPr lang="en-AU" dirty="0">
                <a:solidFill>
                  <a:schemeClr val="accent2">
                    <a:lumMod val="75000"/>
                  </a:schemeClr>
                </a:solidFill>
              </a:rPr>
              <a:t>Wet road at night</a:t>
            </a:r>
          </a:p>
        </p:txBody>
      </p:sp>
      <p:sp>
        <p:nvSpPr>
          <p:cNvPr id="8" name="TextBox 7"/>
          <p:cNvSpPr txBox="1"/>
          <p:nvPr/>
        </p:nvSpPr>
        <p:spPr>
          <a:xfrm>
            <a:off x="868696" y="4127243"/>
            <a:ext cx="861337" cy="646331"/>
          </a:xfrm>
          <a:prstGeom prst="rect">
            <a:avLst/>
          </a:prstGeom>
          <a:noFill/>
          <a:ln>
            <a:solidFill>
              <a:schemeClr val="accent1">
                <a:shade val="50000"/>
              </a:schemeClr>
            </a:solidFill>
          </a:ln>
        </p:spPr>
        <p:txBody>
          <a:bodyPr wrap="square" rtlCol="0">
            <a:spAutoFit/>
          </a:bodyPr>
          <a:lstStyle/>
          <a:p>
            <a:pPr algn="ctr"/>
            <a:r>
              <a:rPr lang="en-AU" dirty="0">
                <a:solidFill>
                  <a:schemeClr val="accent2">
                    <a:lumMod val="75000"/>
                  </a:schemeClr>
                </a:solidFill>
              </a:rPr>
              <a:t>Bald tyres  </a:t>
            </a:r>
          </a:p>
        </p:txBody>
      </p:sp>
      <p:sp>
        <p:nvSpPr>
          <p:cNvPr id="9" name="Cloud Callout 8"/>
          <p:cNvSpPr/>
          <p:nvPr/>
        </p:nvSpPr>
        <p:spPr>
          <a:xfrm>
            <a:off x="6073549" y="299850"/>
            <a:ext cx="5979886" cy="2801258"/>
          </a:xfrm>
          <a:prstGeom prst="cloudCallout">
            <a:avLst>
              <a:gd name="adj1" fmla="val -59694"/>
              <a:gd name="adj2" fmla="val 2861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7182082" y="827546"/>
            <a:ext cx="4034972" cy="1754326"/>
          </a:xfrm>
          <a:prstGeom prst="rect">
            <a:avLst/>
          </a:prstGeom>
          <a:noFill/>
          <a:ln>
            <a:noFill/>
          </a:ln>
        </p:spPr>
        <p:txBody>
          <a:bodyPr wrap="square" rtlCol="0">
            <a:spAutoFit/>
          </a:bodyPr>
          <a:lstStyle/>
          <a:p>
            <a:pPr algn="ctr"/>
            <a:r>
              <a:rPr lang="en-AU" b="1" dirty="0"/>
              <a:t>Look at the scenario. </a:t>
            </a:r>
          </a:p>
          <a:p>
            <a:pPr algn="ctr"/>
            <a:r>
              <a:rPr lang="en-AU" b="1" dirty="0"/>
              <a:t>On the risk continuum where do you think this risk lies.</a:t>
            </a:r>
          </a:p>
          <a:p>
            <a:pPr algn="ctr"/>
            <a:r>
              <a:rPr lang="en-AU" b="1" dirty="0"/>
              <a:t>Is it high, medium or low risk or somewhere in between? </a:t>
            </a:r>
          </a:p>
          <a:p>
            <a:pPr algn="ctr"/>
            <a:r>
              <a:rPr lang="en-AU" b="1" dirty="0"/>
              <a:t>Discuss with your group. </a:t>
            </a:r>
          </a:p>
        </p:txBody>
      </p:sp>
      <p:sp>
        <p:nvSpPr>
          <p:cNvPr id="11" name="Cloud Callout 10"/>
          <p:cNvSpPr/>
          <p:nvPr/>
        </p:nvSpPr>
        <p:spPr>
          <a:xfrm>
            <a:off x="6465549" y="3216323"/>
            <a:ext cx="5036457" cy="2593238"/>
          </a:xfrm>
          <a:prstGeom prst="cloudCallout">
            <a:avLst>
              <a:gd name="adj1" fmla="val -68604"/>
              <a:gd name="adj2" fmla="val -19655"/>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p:cNvSpPr txBox="1"/>
          <p:nvPr/>
        </p:nvSpPr>
        <p:spPr>
          <a:xfrm>
            <a:off x="7196596" y="3764370"/>
            <a:ext cx="4005943" cy="1477328"/>
          </a:xfrm>
          <a:prstGeom prst="rect">
            <a:avLst/>
          </a:prstGeom>
          <a:noFill/>
          <a:ln>
            <a:noFill/>
          </a:ln>
        </p:spPr>
        <p:txBody>
          <a:bodyPr wrap="square" rtlCol="0">
            <a:spAutoFit/>
          </a:bodyPr>
          <a:lstStyle/>
          <a:p>
            <a:pPr algn="ctr"/>
            <a:r>
              <a:rPr lang="en-AU" b="1" dirty="0"/>
              <a:t>If we added a wild card factor to the driver like consuming </a:t>
            </a:r>
          </a:p>
          <a:p>
            <a:pPr algn="ctr"/>
            <a:r>
              <a:rPr lang="en-AU" b="1" dirty="0"/>
              <a:t>2 mid strength beers </a:t>
            </a:r>
          </a:p>
          <a:p>
            <a:pPr algn="ctr"/>
            <a:r>
              <a:rPr lang="en-AU" b="1" dirty="0"/>
              <a:t>before driving would this </a:t>
            </a:r>
          </a:p>
          <a:p>
            <a:pPr algn="ctr"/>
            <a:r>
              <a:rPr lang="en-AU" b="1" dirty="0"/>
              <a:t>change the risk? Discuss.</a:t>
            </a:r>
          </a:p>
        </p:txBody>
      </p:sp>
      <p:pic>
        <p:nvPicPr>
          <p:cNvPr id="23" name="Picture 22"/>
          <p:cNvPicPr>
            <a:picLocks noChangeAspect="1"/>
          </p:cNvPicPr>
          <p:nvPr/>
        </p:nvPicPr>
        <p:blipFill>
          <a:blip r:embed="rId4" cstate="print">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val="0"/>
              </a:ext>
            </a:extLst>
          </a:blip>
          <a:stretch>
            <a:fillRect/>
          </a:stretch>
        </p:blipFill>
        <p:spPr>
          <a:xfrm>
            <a:off x="97909" y="4820212"/>
            <a:ext cx="1149568" cy="972000"/>
          </a:xfrm>
          <a:prstGeom prst="rect">
            <a:avLst/>
          </a:prstGeom>
        </p:spPr>
      </p:pic>
      <p:sp>
        <p:nvSpPr>
          <p:cNvPr id="16" name="Arrow: Left-Right 45">
            <a:extLst>
              <a:ext uri="{FF2B5EF4-FFF2-40B4-BE49-F238E27FC236}">
                <a16:creationId xmlns:a16="http://schemas.microsoft.com/office/drawing/2014/main" id="{29C5BEC2-6BFF-4F34-9B41-EC9D916B932E}"/>
              </a:ext>
            </a:extLst>
          </p:cNvPr>
          <p:cNvSpPr/>
          <p:nvPr/>
        </p:nvSpPr>
        <p:spPr>
          <a:xfrm>
            <a:off x="1114666" y="5856199"/>
            <a:ext cx="6719581" cy="833321"/>
          </a:xfrm>
          <a:prstGeom prst="leftRightArrow">
            <a:avLst/>
          </a:prstGeom>
          <a:solidFill>
            <a:schemeClr val="accent2">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17" name="Rectangle: Rounded Corners 46">
            <a:extLst>
              <a:ext uri="{FF2B5EF4-FFF2-40B4-BE49-F238E27FC236}">
                <a16:creationId xmlns:a16="http://schemas.microsoft.com/office/drawing/2014/main" id="{5DEBED30-5C73-42B8-9FE7-8C37FC8B4A82}"/>
              </a:ext>
            </a:extLst>
          </p:cNvPr>
          <p:cNvSpPr/>
          <p:nvPr/>
        </p:nvSpPr>
        <p:spPr>
          <a:xfrm>
            <a:off x="192084" y="5856200"/>
            <a:ext cx="836503" cy="8333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550" dirty="0">
                <a:solidFill>
                  <a:schemeClr val="tx2"/>
                </a:solidFill>
                <a:latin typeface="Arial Black" panose="020B0A04020102020204" pitchFamily="34" charset="0"/>
              </a:rPr>
              <a:t>LOW RISK</a:t>
            </a:r>
          </a:p>
        </p:txBody>
      </p:sp>
      <p:sp>
        <p:nvSpPr>
          <p:cNvPr id="18" name="Rectangle: Rounded Corners 47">
            <a:extLst>
              <a:ext uri="{FF2B5EF4-FFF2-40B4-BE49-F238E27FC236}">
                <a16:creationId xmlns:a16="http://schemas.microsoft.com/office/drawing/2014/main" id="{6AAB30A9-60CB-49FE-A382-CAA3C4B4E9D6}"/>
              </a:ext>
            </a:extLst>
          </p:cNvPr>
          <p:cNvSpPr/>
          <p:nvPr/>
        </p:nvSpPr>
        <p:spPr>
          <a:xfrm>
            <a:off x="7967903" y="5873158"/>
            <a:ext cx="836503" cy="8333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550" dirty="0">
                <a:solidFill>
                  <a:schemeClr val="tx2"/>
                </a:solidFill>
                <a:latin typeface="Arial Black" panose="020B0A04020102020204" pitchFamily="34" charset="0"/>
              </a:rPr>
              <a:t>HIGH RISK</a:t>
            </a: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98915" y="4818918"/>
            <a:ext cx="1932866" cy="841602"/>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5155" y="1489269"/>
            <a:ext cx="1440452" cy="960301"/>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452322">
            <a:off x="10685319" y="4343012"/>
            <a:ext cx="841513" cy="1262270"/>
          </a:xfrm>
          <a:prstGeom prst="rect">
            <a:avLst/>
          </a:prstGeom>
        </p:spPr>
      </p:pic>
    </p:spTree>
    <p:extLst>
      <p:ext uri="{BB962C8B-B14F-4D97-AF65-F5344CB8AC3E}">
        <p14:creationId xmlns:p14="http://schemas.microsoft.com/office/powerpoint/2010/main" val="977482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343873" y="2745502"/>
            <a:ext cx="3657600" cy="2719388"/>
          </a:xfrm>
          <a:prstGeom prst="cloudCallout">
            <a:avLst>
              <a:gd name="adj1" fmla="val 67302"/>
              <a:gd name="adj2" fmla="val 6764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43873" y="423740"/>
            <a:ext cx="8596668" cy="730614"/>
          </a:xfrm>
        </p:spPr>
        <p:txBody>
          <a:bodyPr/>
          <a:lstStyle/>
          <a:p>
            <a:r>
              <a:rPr lang="en-AU" dirty="0">
                <a:solidFill>
                  <a:schemeClr val="tx1"/>
                </a:solidFill>
              </a:rPr>
              <a:t>Decision Making</a:t>
            </a:r>
          </a:p>
        </p:txBody>
      </p:sp>
      <p:sp>
        <p:nvSpPr>
          <p:cNvPr id="7" name="Cloud Callout 6"/>
          <p:cNvSpPr/>
          <p:nvPr/>
        </p:nvSpPr>
        <p:spPr>
          <a:xfrm>
            <a:off x="4262407" y="2000250"/>
            <a:ext cx="3704768" cy="2276883"/>
          </a:xfrm>
          <a:prstGeom prst="cloudCallout">
            <a:avLst>
              <a:gd name="adj1" fmla="val -612"/>
              <a:gd name="adj2" fmla="val 85082"/>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Content Placeholder 2"/>
          <p:cNvSpPr txBox="1">
            <a:spLocks/>
          </p:cNvSpPr>
          <p:nvPr/>
        </p:nvSpPr>
        <p:spPr>
          <a:xfrm>
            <a:off x="161556" y="1102490"/>
            <a:ext cx="8009098" cy="813424"/>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AU" dirty="0"/>
              <a:t>Using the scenario from the previous slide discuss </a:t>
            </a:r>
            <a:r>
              <a:rPr lang="en-AU" b="1" dirty="0"/>
              <a:t>reducing the risks </a:t>
            </a:r>
            <a:r>
              <a:rPr lang="en-AU" dirty="0"/>
              <a:t>using the </a:t>
            </a:r>
          </a:p>
          <a:p>
            <a:pPr marL="0" indent="0" algn="ctr">
              <a:buNone/>
            </a:pPr>
            <a:r>
              <a:rPr lang="en-AU" dirty="0"/>
              <a:t>Decision Making Model</a:t>
            </a:r>
          </a:p>
        </p:txBody>
      </p:sp>
      <p:sp>
        <p:nvSpPr>
          <p:cNvPr id="9" name="Cloud Callout 8"/>
          <p:cNvSpPr/>
          <p:nvPr/>
        </p:nvSpPr>
        <p:spPr>
          <a:xfrm>
            <a:off x="7967175" y="2564560"/>
            <a:ext cx="4261511" cy="3451791"/>
          </a:xfrm>
          <a:prstGeom prst="cloudCallout">
            <a:avLst>
              <a:gd name="adj1" fmla="val -70727"/>
              <a:gd name="adj2" fmla="val 32829"/>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Content Placeholder 2"/>
          <p:cNvSpPr txBox="1">
            <a:spLocks/>
          </p:cNvSpPr>
          <p:nvPr/>
        </p:nvSpPr>
        <p:spPr>
          <a:xfrm>
            <a:off x="783276" y="3199447"/>
            <a:ext cx="2970729" cy="1039811"/>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AU" b="1" dirty="0">
                <a:solidFill>
                  <a:schemeClr val="tx1"/>
                </a:solidFill>
              </a:rPr>
              <a:t>What are some of the things the driver could do to reduce risk in this situation?</a:t>
            </a:r>
          </a:p>
        </p:txBody>
      </p:sp>
      <p:sp>
        <p:nvSpPr>
          <p:cNvPr id="4" name="Content Placeholder 2"/>
          <p:cNvSpPr txBox="1">
            <a:spLocks/>
          </p:cNvSpPr>
          <p:nvPr/>
        </p:nvSpPr>
        <p:spPr>
          <a:xfrm>
            <a:off x="8568362" y="3168219"/>
            <a:ext cx="3275295" cy="1410496"/>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AU" b="1" dirty="0">
                <a:solidFill>
                  <a:schemeClr val="tx1"/>
                </a:solidFill>
              </a:rPr>
              <a:t>Can environmental factors be changed to reduce risk? </a:t>
            </a:r>
          </a:p>
          <a:p>
            <a:pPr marL="0" indent="0" algn="ctr">
              <a:buNone/>
            </a:pPr>
            <a:r>
              <a:rPr lang="en-AU" b="1" dirty="0">
                <a:solidFill>
                  <a:schemeClr val="tx1"/>
                </a:solidFill>
              </a:rPr>
              <a:t>What could a driver do to reduce risk in different driving conditions?</a:t>
            </a:r>
          </a:p>
        </p:txBody>
      </p:sp>
      <p:pic>
        <p:nvPicPr>
          <p:cNvPr id="15" name="Picture 14"/>
          <p:cNvPicPr>
            <a:picLocks noChangeAspect="1"/>
          </p:cNvPicPr>
          <p:nvPr/>
        </p:nvPicPr>
        <p:blipFill>
          <a:blip r:embed="rId3"/>
          <a:stretch>
            <a:fillRect/>
          </a:stretch>
        </p:blipFill>
        <p:spPr>
          <a:xfrm rot="6375259">
            <a:off x="8907245" y="7549"/>
            <a:ext cx="1461325" cy="2630629"/>
          </a:xfrm>
          <a:prstGeom prst="rect">
            <a:avLst/>
          </a:prstGeom>
        </p:spPr>
      </p:pic>
      <p:sp>
        <p:nvSpPr>
          <p:cNvPr id="16" name="Content Placeholder 2"/>
          <p:cNvSpPr txBox="1">
            <a:spLocks/>
          </p:cNvSpPr>
          <p:nvPr/>
        </p:nvSpPr>
        <p:spPr>
          <a:xfrm>
            <a:off x="4946939" y="2392479"/>
            <a:ext cx="2513703" cy="711044"/>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AU" b="1" dirty="0">
                <a:solidFill>
                  <a:schemeClr val="tx1"/>
                </a:solidFill>
              </a:rPr>
              <a:t>What could be done to the car to reduce risk? </a:t>
            </a: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6946" y="4578715"/>
            <a:ext cx="1932866" cy="841602"/>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301" y="4157373"/>
            <a:ext cx="1440452" cy="960301"/>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47539">
            <a:off x="2942436" y="4188704"/>
            <a:ext cx="529179" cy="782569"/>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29201" y="5242876"/>
            <a:ext cx="1405145" cy="1546949"/>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90771" y="3103522"/>
            <a:ext cx="675001" cy="900000"/>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29975" y="3103522"/>
            <a:ext cx="675000" cy="900000"/>
          </a:xfrm>
          <a:prstGeom prst="rect">
            <a:avLst/>
          </a:prstGeom>
        </p:spPr>
      </p:pic>
    </p:spTree>
    <p:extLst>
      <p:ext uri="{BB962C8B-B14F-4D97-AF65-F5344CB8AC3E}">
        <p14:creationId xmlns:p14="http://schemas.microsoft.com/office/powerpoint/2010/main" val="3324387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solidFill>
              </a:rPr>
              <a:t>Scenarios</a:t>
            </a:r>
            <a:endParaRPr lang="en-AU" dirty="0">
              <a:solidFill>
                <a:schemeClr val="tx1"/>
              </a:solidFill>
            </a:endParaRPr>
          </a:p>
        </p:txBody>
      </p:sp>
      <p:grpSp>
        <p:nvGrpSpPr>
          <p:cNvPr id="7" name="Group 6">
            <a:extLst>
              <a:ext uri="{FF2B5EF4-FFF2-40B4-BE49-F238E27FC236}">
                <a16:creationId xmlns:a16="http://schemas.microsoft.com/office/drawing/2014/main" id="{1A521302-559D-468F-83D4-B5F0C19F95D5}"/>
              </a:ext>
            </a:extLst>
          </p:cNvPr>
          <p:cNvGrpSpPr/>
          <p:nvPr/>
        </p:nvGrpSpPr>
        <p:grpSpPr>
          <a:xfrm>
            <a:off x="424070" y="4147930"/>
            <a:ext cx="7487478" cy="2266121"/>
            <a:chOff x="593044" y="3113800"/>
            <a:chExt cx="7006685" cy="630400"/>
          </a:xfrm>
        </p:grpSpPr>
        <p:sp>
          <p:nvSpPr>
            <p:cNvPr id="11" name="Rectangle: Rounded Corners 10">
              <a:extLst>
                <a:ext uri="{FF2B5EF4-FFF2-40B4-BE49-F238E27FC236}">
                  <a16:creationId xmlns:a16="http://schemas.microsoft.com/office/drawing/2014/main" id="{F73268D5-0125-4323-AED8-E596BC58C451}"/>
                </a:ext>
              </a:extLst>
            </p:cNvPr>
            <p:cNvSpPr/>
            <p:nvPr/>
          </p:nvSpPr>
          <p:spPr>
            <a:xfrm>
              <a:off x="3015604" y="3113800"/>
              <a:ext cx="2161564" cy="630400"/>
            </a:xfrm>
            <a:prstGeom prst="roundRect">
              <a:avLst/>
            </a:prstGeom>
            <a:solidFill>
              <a:schemeClr val="accent4">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1600" dirty="0">
                  <a:solidFill>
                    <a:schemeClr val="tx2"/>
                  </a:solidFill>
                  <a:latin typeface="Arial Black" panose="020B0A04020102020204" pitchFamily="34" charset="0"/>
                </a:rPr>
                <a:t>DRIVER</a:t>
              </a:r>
              <a:endParaRPr lang="en-AU" sz="2000" dirty="0">
                <a:solidFill>
                  <a:schemeClr val="tx2"/>
                </a:solidFill>
                <a:latin typeface="Arial Black" panose="020B0A04020102020204" pitchFamily="34" charset="0"/>
              </a:endParaRPr>
            </a:p>
          </p:txBody>
        </p:sp>
        <p:sp>
          <p:nvSpPr>
            <p:cNvPr id="12" name="Rectangle: Rounded Corners 11">
              <a:extLst>
                <a:ext uri="{FF2B5EF4-FFF2-40B4-BE49-F238E27FC236}">
                  <a16:creationId xmlns:a16="http://schemas.microsoft.com/office/drawing/2014/main" id="{CE63FA0C-DE14-4137-96D5-03543A2B52DE}"/>
                </a:ext>
              </a:extLst>
            </p:cNvPr>
            <p:cNvSpPr/>
            <p:nvPr/>
          </p:nvSpPr>
          <p:spPr>
            <a:xfrm>
              <a:off x="5438165" y="3113800"/>
              <a:ext cx="2161564" cy="630400"/>
            </a:xfrm>
            <a:prstGeom prst="roundRect">
              <a:avLst/>
            </a:prstGeom>
            <a:solidFill>
              <a:schemeClr val="accent1">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AU" sz="1600" dirty="0">
                  <a:solidFill>
                    <a:schemeClr val="tx2"/>
                  </a:solidFill>
                  <a:latin typeface="Arial Black" panose="020B0A04020102020204" pitchFamily="34" charset="0"/>
                </a:rPr>
                <a:t>VEHICLE</a:t>
              </a:r>
              <a:endParaRPr lang="en-AU" sz="2000" dirty="0">
                <a:solidFill>
                  <a:schemeClr val="tx2"/>
                </a:solidFill>
                <a:latin typeface="Arial Black" panose="020B0A04020102020204" pitchFamily="34" charset="0"/>
              </a:endParaRPr>
            </a:p>
          </p:txBody>
        </p:sp>
        <p:sp>
          <p:nvSpPr>
            <p:cNvPr id="13" name="Rectangle: Rounded Corners 12">
              <a:extLst>
                <a:ext uri="{FF2B5EF4-FFF2-40B4-BE49-F238E27FC236}">
                  <a16:creationId xmlns:a16="http://schemas.microsoft.com/office/drawing/2014/main" id="{717FB000-ECC5-4AB5-B7DD-326206447A4C}"/>
                </a:ext>
              </a:extLst>
            </p:cNvPr>
            <p:cNvSpPr/>
            <p:nvPr/>
          </p:nvSpPr>
          <p:spPr>
            <a:xfrm>
              <a:off x="593044" y="3113800"/>
              <a:ext cx="2161563" cy="630400"/>
            </a:xfrm>
            <a:prstGeom prst="roundRect">
              <a:avLst/>
            </a:prstGeom>
            <a:solidFill>
              <a:schemeClr val="accent2">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sz="1600" dirty="0">
                  <a:solidFill>
                    <a:schemeClr val="tx2"/>
                  </a:solidFill>
                  <a:latin typeface="Arial Black" panose="020B0A04020102020204" pitchFamily="34" charset="0"/>
                </a:rPr>
                <a:t>ENVIRONMENT</a:t>
              </a:r>
            </a:p>
          </p:txBody>
        </p:sp>
      </p:grpSp>
      <p:sp>
        <p:nvSpPr>
          <p:cNvPr id="6" name="Thought Bubble: Cloud 5">
            <a:extLst>
              <a:ext uri="{FF2B5EF4-FFF2-40B4-BE49-F238E27FC236}">
                <a16:creationId xmlns:a16="http://schemas.microsoft.com/office/drawing/2014/main" id="{ED2F9239-7D7F-41E9-97AE-8AA139E0B42F}"/>
              </a:ext>
            </a:extLst>
          </p:cNvPr>
          <p:cNvSpPr/>
          <p:nvPr/>
        </p:nvSpPr>
        <p:spPr>
          <a:xfrm>
            <a:off x="5340626" y="437323"/>
            <a:ext cx="5843846" cy="2944468"/>
          </a:xfrm>
          <a:prstGeom prst="cloudCallout">
            <a:avLst>
              <a:gd name="adj1" fmla="val -39347"/>
              <a:gd name="adj2" fmla="val 7158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b="1" dirty="0" smtClean="0">
              <a:solidFill>
                <a:schemeClr val="tx1"/>
              </a:solidFill>
            </a:endParaRPr>
          </a:p>
          <a:p>
            <a:r>
              <a:rPr lang="en-AU" b="1" dirty="0" smtClean="0">
                <a:solidFill>
                  <a:schemeClr val="tx1"/>
                </a:solidFill>
              </a:rPr>
              <a:t>Ask students to discuss the scenario created by their cards to determine the </a:t>
            </a:r>
          </a:p>
          <a:p>
            <a:pPr marL="285750" indent="-285750">
              <a:buFont typeface="Arial" panose="020B0604020202020204" pitchFamily="34" charset="0"/>
              <a:buChar char="•"/>
            </a:pPr>
            <a:r>
              <a:rPr lang="en-AU" b="1" dirty="0" smtClean="0">
                <a:solidFill>
                  <a:schemeClr val="tx1"/>
                </a:solidFill>
              </a:rPr>
              <a:t>associated risks</a:t>
            </a:r>
          </a:p>
          <a:p>
            <a:pPr marL="285750" indent="-285750">
              <a:buFont typeface="Arial" panose="020B0604020202020204" pitchFamily="34" charset="0"/>
              <a:buChar char="•"/>
            </a:pPr>
            <a:r>
              <a:rPr lang="en-AU" b="1" dirty="0" smtClean="0">
                <a:solidFill>
                  <a:schemeClr val="tx1"/>
                </a:solidFill>
              </a:rPr>
              <a:t>strategies that could reduce the level of risk to the driver, passengers and other road users </a:t>
            </a:r>
            <a:endParaRPr lang="en-AU" b="1" dirty="0">
              <a:solidFill>
                <a:schemeClr val="tx1"/>
              </a:solidFill>
            </a:endParaRPr>
          </a:p>
        </p:txBody>
      </p:sp>
    </p:spTree>
    <p:extLst>
      <p:ext uri="{BB962C8B-B14F-4D97-AF65-F5344CB8AC3E}">
        <p14:creationId xmlns:p14="http://schemas.microsoft.com/office/powerpoint/2010/main" val="172944258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Custom 9">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0070C0"/>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866E49F86226D409E25C3347088D644" ma:contentTypeVersion="2" ma:contentTypeDescription="Create a new document." ma:contentTypeScope="" ma:versionID="fc5fca205ad32267873217cf56431c42">
  <xsd:schema xmlns:xsd="http://www.w3.org/2001/XMLSchema" xmlns:xs="http://www.w3.org/2001/XMLSchema" xmlns:p="http://schemas.microsoft.com/office/2006/metadata/properties" xmlns:ns2="f5c3c379-d287-45f9-b1c9-69079e1fc45b" targetNamespace="http://schemas.microsoft.com/office/2006/metadata/properties" ma:root="true" ma:fieldsID="1c2c40cedb341d058aa9f99f0c19ca33" ns2:_="">
    <xsd:import namespace="f5c3c379-d287-45f9-b1c9-69079e1fc45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c3c379-d287-45f9-b1c9-69079e1fc4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49077E-377A-4671-BE06-FF7C3BDB91C5}">
  <ds:schemaRefs>
    <ds:schemaRef ds:uri="http://schemas.microsoft.com/office/2006/documentManagement/types"/>
    <ds:schemaRef ds:uri="http://schemas.openxmlformats.org/package/2006/metadata/core-properties"/>
    <ds:schemaRef ds:uri="http://www.w3.org/XML/1998/namespace"/>
    <ds:schemaRef ds:uri="http://purl.org/dc/elements/1.1/"/>
    <ds:schemaRef ds:uri="http://schemas.microsoft.com/office/2006/metadata/properties"/>
    <ds:schemaRef ds:uri="http://purl.org/dc/terms/"/>
    <ds:schemaRef ds:uri="http://schemas.microsoft.com/office/infopath/2007/PartnerControls"/>
    <ds:schemaRef ds:uri="f5c3c379-d287-45f9-b1c9-69079e1fc45b"/>
    <ds:schemaRef ds:uri="http://purl.org/dc/dcmitype/"/>
  </ds:schemaRefs>
</ds:datastoreItem>
</file>

<file path=customXml/itemProps2.xml><?xml version="1.0" encoding="utf-8"?>
<ds:datastoreItem xmlns:ds="http://schemas.openxmlformats.org/officeDocument/2006/customXml" ds:itemID="{B69CDADA-9028-4F51-9501-83CEC7AC79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c3c379-d287-45f9-b1c9-69079e1fc4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B9F20C-D776-4A7D-83ED-610846E8EB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2083</TotalTime>
  <Words>2204</Words>
  <Application>Microsoft Office PowerPoint</Application>
  <PresentationFormat>Widescreen</PresentationFormat>
  <Paragraphs>218</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Black</vt:lpstr>
      <vt:lpstr>Calibri</vt:lpstr>
      <vt:lpstr>Trebuchet MS</vt:lpstr>
      <vt:lpstr>Wingdings 3</vt:lpstr>
      <vt:lpstr>Facet</vt:lpstr>
      <vt:lpstr>Lesson 5 Why Crashes Happen </vt:lpstr>
      <vt:lpstr>Activity 5.1 Driving Triangle </vt:lpstr>
      <vt:lpstr>Explore the Driving Triangle</vt:lpstr>
      <vt:lpstr>Characteristics and Behaviours That Can Contribute to Risk Taking and/or Accidents.</vt:lpstr>
      <vt:lpstr>Tips for Avoiding Crashes</vt:lpstr>
      <vt:lpstr>Activity 5.2 Driving Risks </vt:lpstr>
      <vt:lpstr>Driving Triangle Scenario</vt:lpstr>
      <vt:lpstr>Decision Making</vt:lpstr>
      <vt:lpstr>Scenarios</vt:lpstr>
      <vt:lpstr>Rate The Risk</vt:lpstr>
      <vt:lpstr>Change The Level of Risk</vt:lpstr>
      <vt:lpstr>Decision Making Model</vt:lpstr>
      <vt:lpstr>Unsafe vs Safe Decisions</vt:lpstr>
      <vt:lpstr>Road Crashes - Consequences</vt:lpstr>
      <vt:lpstr>Road Crashes - Consequences</vt:lpstr>
      <vt:lpstr>Road Rule: Merging</vt:lpstr>
      <vt:lpstr>For Teachers/Agencies only- Find out more links from resource: </vt:lpstr>
      <vt:lpstr>For Teachers / Agencies only: Website links from resource</vt:lpstr>
      <vt:lpstr>For Teachers / Agencies only- Quick links</vt:lpstr>
    </vt:vector>
  </TitlesOfParts>
  <Company>Department of Education Western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Rosemary [Road Safety and Drug Education]</dc:creator>
  <cp:lastModifiedBy>POWER Rosemary [Road Safety and Drug Education]</cp:lastModifiedBy>
  <cp:revision>62</cp:revision>
  <dcterms:created xsi:type="dcterms:W3CDTF">2022-02-10T08:28:52Z</dcterms:created>
  <dcterms:modified xsi:type="dcterms:W3CDTF">2022-05-02T08:48:30Z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0x0101003866E49F86226D409E25C3347088D644</vt:lpwstr>
  </property>
</Properties>
</file>