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02" r:id="rId3"/>
  </p:sldMasterIdLst>
  <p:notesMasterIdLst>
    <p:notesMasterId r:id="rId18"/>
  </p:notesMasterIdLst>
  <p:sldIdLst>
    <p:sldId id="320" r:id="rId4"/>
    <p:sldId id="321" r:id="rId5"/>
    <p:sldId id="325" r:id="rId6"/>
    <p:sldId id="284" r:id="rId7"/>
    <p:sldId id="328" r:id="rId8"/>
    <p:sldId id="313" r:id="rId9"/>
    <p:sldId id="326" r:id="rId10"/>
    <p:sldId id="323" r:id="rId11"/>
    <p:sldId id="308" r:id="rId12"/>
    <p:sldId id="327" r:id="rId13"/>
    <p:sldId id="316" r:id="rId14"/>
    <p:sldId id="31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014" autoAdjust="0"/>
    <p:restoredTop sz="60233" autoAdjust="0"/>
  </p:normalViewPr>
  <p:slideViewPr>
    <p:cSldViewPr snapToGrid="0">
      <p:cViewPr varScale="1">
        <p:scale>
          <a:sx n="69" d="100"/>
          <a:sy n="69" d="100"/>
        </p:scale>
        <p:origin x="2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7617E-73CF-437A-8B80-8C9BD3A74622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D8E63-FE49-49A3-AD05-EE8CC35300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103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Blue title: Teacher slides</a:t>
            </a:r>
          </a:p>
          <a:p>
            <a:r>
              <a:rPr lang="en-AU" dirty="0" smtClean="0"/>
              <a:t>Black title : Slides to use with resource lessons</a:t>
            </a:r>
          </a:p>
          <a:p>
            <a:r>
              <a:rPr lang="en-AU" dirty="0"/>
              <a:t> </a:t>
            </a:r>
            <a:r>
              <a:rPr lang="en-AU" dirty="0" smtClean="0"/>
              <a:t>                  Video – optional trigger video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6918A-DF95-454F-947B-5270CD1F7606}" type="slidenum">
              <a:rPr lang="en-AU" smtClean="0"/>
              <a:t>1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5" y="4811485"/>
            <a:ext cx="537811" cy="45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2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Ref page </a:t>
            </a:r>
            <a:r>
              <a:rPr lang="en-AU" b="1" dirty="0" smtClean="0"/>
              <a:t>30</a:t>
            </a:r>
          </a:p>
          <a:p>
            <a:r>
              <a:rPr lang="en-AU" b="1" dirty="0" smtClean="0"/>
              <a:t>Slide solutions</a:t>
            </a:r>
            <a:endParaRPr lang="en-AU" b="1" dirty="0"/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8E63-FE49-49A3-AD05-EE8CC3530039}" type="slidenum">
              <a:rPr lang="en-AU" smtClean="0"/>
              <a:t>10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24150" b="11248"/>
          <a:stretch/>
        </p:blipFill>
        <p:spPr>
          <a:xfrm>
            <a:off x="892628" y="4903964"/>
            <a:ext cx="3951515" cy="27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56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two lanes merge into one, the vehicle in front has right of way.</a:t>
            </a: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there are multiple marked lanes, and one ends, give way to the vehicles in the lane you are moving into.</a:t>
            </a:r>
          </a:p>
          <a:p>
            <a:r>
              <a:rPr lang="en-A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Remember:</a:t>
            </a:r>
          </a:p>
          <a:p>
            <a:pPr fontAlgn="base"/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use your indicator to signal your intentions to other drivers when merging.</a:t>
            </a:r>
          </a:p>
          <a:p>
            <a:pPr fontAlgn="base"/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a safe distance between your vehicle and the vehicle in front of you and take turns to merge if there are long lines of merging traffic.</a:t>
            </a:r>
          </a:p>
          <a:p>
            <a:pPr fontAlgn="base"/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to match the legal speed of the road you’re merging into, but don’t speed up to get your vehicle ahead of others.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D6B4-2E11-4D7E-B885-D55999B8BB2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687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AU" dirty="0"/>
              <a:t>Remind students re: shared classroom environment agreements (i.e. safe and supportive); in addition to road trauma and procedure if material presented triggers an emotional response etc. [Road Trauma Council WA available].</a:t>
            </a:r>
          </a:p>
          <a:p>
            <a:pPr marL="228600" indent="-228600">
              <a:buAutoNum type="arabicPeriod"/>
            </a:pPr>
            <a:r>
              <a:rPr lang="en-AU" dirty="0"/>
              <a:t>Mention lesson learning intention</a:t>
            </a:r>
          </a:p>
          <a:p>
            <a:pPr marL="228600" indent="-228600">
              <a:buAutoNum type="arabicPeriod"/>
            </a:pPr>
            <a:r>
              <a:rPr lang="en-AU" dirty="0"/>
              <a:t>View video to engage students into the lesson and trigger discussion on the following slide. </a:t>
            </a:r>
          </a:p>
          <a:p>
            <a:pPr marL="685800" lvl="1" indent="-228600">
              <a:buAutoNum type="arabicPeriod"/>
            </a:pPr>
            <a:r>
              <a:rPr lang="en-AU" dirty="0"/>
              <a:t>Q. What key messages where highlighted in the video in relation to driving behaviours?</a:t>
            </a:r>
          </a:p>
          <a:p>
            <a:pPr marL="0" indent="0">
              <a:buNone/>
            </a:pPr>
            <a:r>
              <a:rPr lang="en-AU" dirty="0"/>
              <a:t>Emphasise that all driver’s have a responsibility to keep themselves and others safe when active as road users. </a:t>
            </a:r>
          </a:p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6918A-DF95-454F-947B-5270CD1F760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53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Page 21</a:t>
            </a:r>
          </a:p>
          <a:p>
            <a:r>
              <a:rPr lang="en-AU" b="0" dirty="0" smtClean="0"/>
              <a:t>Some</a:t>
            </a:r>
            <a:r>
              <a:rPr lang="en-AU" b="0" baseline="0" dirty="0" smtClean="0"/>
              <a:t> answers for </a:t>
            </a:r>
            <a:r>
              <a:rPr lang="en-AU" b="0" baseline="0" dirty="0" smtClean="0"/>
              <a:t>debate</a:t>
            </a:r>
            <a:r>
              <a:rPr lang="en-AU" b="0" baseline="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AU" b="0" dirty="0" smtClean="0"/>
              <a:t>Slide solutions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8E63-FE49-49A3-AD05-EE8CC3530039}" type="slidenum">
              <a:rPr lang="en-AU" smtClean="0"/>
              <a:t>3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84" r="21352" b="22638"/>
          <a:stretch/>
        </p:blipFill>
        <p:spPr>
          <a:xfrm>
            <a:off x="1121229" y="5050971"/>
            <a:ext cx="3309258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9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9150" y="384175"/>
            <a:ext cx="2695575" cy="1517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4909" y="2066801"/>
            <a:ext cx="5424469" cy="2439885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1800" b="1" dirty="0" smtClean="0"/>
              <a:t>Page 21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1800" b="1" dirty="0" smtClean="0"/>
              <a:t>KEYS4LIFE </a:t>
            </a:r>
            <a:r>
              <a:rPr lang="en-AU" sz="1800" b="1" dirty="0"/>
              <a:t>– WHAT IS IT? </a:t>
            </a:r>
            <a:endParaRPr lang="en-AU" sz="1800" b="1" dirty="0" smtClean="0"/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Pre-driver </a:t>
            </a:r>
            <a:r>
              <a:rPr lang="en-AU" sz="1200" dirty="0"/>
              <a:t>education for 15 to 18 year olds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200" spc="-40" dirty="0" smtClean="0"/>
              <a:t>Pre-learning to </a:t>
            </a:r>
            <a:r>
              <a:rPr lang="en-AU" sz="1200" spc="-40" dirty="0"/>
              <a:t>Learner’s Permit - but </a:t>
            </a:r>
            <a:r>
              <a:rPr lang="en-AU" spc="-40" dirty="0"/>
              <a:t>is </a:t>
            </a:r>
            <a:r>
              <a:rPr lang="en-AU" sz="1200" i="1" spc="-40" dirty="0"/>
              <a:t>not </a:t>
            </a:r>
            <a:r>
              <a:rPr lang="en-AU" sz="1200" spc="-40" dirty="0"/>
              <a:t>the actual Learner’s Permit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Delivered by over 250 schools, 600 teachers and 60 agencies, across WA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Over 23,500 students participate every year (ie</a:t>
            </a:r>
            <a:r>
              <a:rPr lang="en-AU" sz="1200" baseline="0" dirty="0"/>
              <a:t> almost</a:t>
            </a:r>
            <a:r>
              <a:rPr lang="en-AU" sz="1200" dirty="0"/>
              <a:t> </a:t>
            </a:r>
            <a:r>
              <a:rPr lang="en-AU" sz="1200" baseline="0" dirty="0"/>
              <a:t>60% of all learner drivers)</a:t>
            </a:r>
            <a:endParaRPr lang="en-AU" sz="1200" dirty="0"/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Commenced </a:t>
            </a:r>
            <a:r>
              <a:rPr lang="en-AU" dirty="0"/>
              <a:t>in 2004 and funded </a:t>
            </a:r>
            <a:r>
              <a:rPr lang="en-AU" sz="1200" dirty="0"/>
              <a:t>by Road Safety Commission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Endorsed</a:t>
            </a:r>
            <a:r>
              <a:rPr lang="en-AU" sz="1200" baseline="0" dirty="0"/>
              <a:t> by the School Curriculum and Standards Authority</a:t>
            </a:r>
            <a:r>
              <a:rPr lang="en-AU" sz="1200" dirty="0"/>
              <a:t> and by Transport.</a:t>
            </a:r>
            <a:r>
              <a:rPr lang="en-AU" dirty="0"/>
              <a:t/>
            </a:r>
            <a:br>
              <a:rPr lang="en-AU" dirty="0"/>
            </a:br>
            <a:endParaRPr lang="en-AU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894F3-C4C5-47CD-B879-AE0DE0895C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4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8E63-FE49-49A3-AD05-EE8CC353003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37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813" y="698500"/>
            <a:ext cx="6945313" cy="3906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42436" y="4840933"/>
            <a:ext cx="4701847" cy="3674046"/>
          </a:xfr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800" b="1" dirty="0"/>
              <a:t>STUDENT JOURNAL OR WORKBOOK</a:t>
            </a:r>
            <a:br>
              <a:rPr lang="en-AU" sz="1800" b="1" dirty="0"/>
            </a:br>
            <a:endParaRPr lang="en-AU" sz="1800" b="1" dirty="0"/>
          </a:p>
          <a:p>
            <a:pPr fontAlgn="base">
              <a:spcAft>
                <a:spcPts val="300"/>
              </a:spcAft>
              <a:defRPr/>
            </a:pPr>
            <a:r>
              <a:rPr lang="en-AU" altLang="en-US" b="1" spc="-40" dirty="0"/>
              <a:t>Remind</a:t>
            </a:r>
            <a:r>
              <a:rPr lang="en-AU" altLang="en-US" b="1" spc="-40" baseline="0" dirty="0"/>
              <a:t> </a:t>
            </a:r>
            <a:r>
              <a:rPr lang="en-AU" altLang="en-US" b="1" spc="-40" baseline="0" dirty="0" smtClean="0"/>
              <a:t>students</a:t>
            </a:r>
            <a:r>
              <a:rPr lang="en-AU" altLang="en-US" b="1" spc="-40" dirty="0" smtClean="0"/>
              <a:t>:  </a:t>
            </a:r>
            <a:endParaRPr lang="en-AU" altLang="en-US" b="1" spc="-40" dirty="0"/>
          </a:p>
          <a:p>
            <a:pPr fontAlgn="base">
              <a:spcAft>
                <a:spcPts val="300"/>
              </a:spcAft>
              <a:defRPr/>
            </a:pPr>
            <a:r>
              <a:rPr lang="en-AU" altLang="en-US" b="1" dirty="0">
                <a:ea typeface="ＭＳ Ｐゴシック" charset="-128"/>
                <a:cs typeface="Arial" pitchFamily="34" charset="0"/>
              </a:rPr>
              <a:t>‘No journal (or workbook) completed means no test’.</a:t>
            </a:r>
          </a:p>
          <a:p>
            <a:pPr fontAlgn="base">
              <a:spcAft>
                <a:spcPts val="300"/>
              </a:spcAft>
              <a:defRPr/>
            </a:pPr>
            <a:r>
              <a:rPr lang="en-AU" altLang="en-US" b="1" dirty="0">
                <a:ea typeface="ＭＳ Ｐゴシック" charset="-128"/>
                <a:cs typeface="Arial" pitchFamily="34" charset="0"/>
              </a:rPr>
              <a:t>From lesson 1, teachers must ensure students complete all tasks and record this on the KFL Class Record.</a:t>
            </a:r>
            <a:endParaRPr lang="en-AU" altLang="en-US" b="1" spc="-40" dirty="0">
              <a:ea typeface="ＭＳ Ｐゴシック" charset="-128"/>
              <a:cs typeface="Arial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AU" altLang="en-US" sz="900" b="1" dirty="0"/>
          </a:p>
          <a:p>
            <a:pPr fontAlgn="base">
              <a:spcAft>
                <a:spcPct val="0"/>
              </a:spcAft>
              <a:defRPr/>
            </a:pPr>
            <a:r>
              <a:rPr lang="en-AU" altLang="en-US" b="1" dirty="0">
                <a:ea typeface="ＭＳ Ｐゴシック" charset="-128"/>
                <a:cs typeface="Arial" pitchFamily="34" charset="0"/>
              </a:rPr>
              <a:t>The journal (or workbook) is compulsory </a:t>
            </a:r>
            <a:r>
              <a:rPr lang="en-AU" altLang="en-US" dirty="0">
                <a:ea typeface="ＭＳ Ｐゴシック" charset="-128"/>
                <a:cs typeface="Arial" pitchFamily="34" charset="0"/>
              </a:rPr>
              <a:t>:</a:t>
            </a:r>
          </a:p>
          <a:p>
            <a:pPr marL="228600" indent="-228600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en-AU" altLang="en-US" dirty="0">
                <a:ea typeface="ＭＳ Ｐゴシック" charset="-128"/>
                <a:cs typeface="Arial" pitchFamily="34" charset="0"/>
              </a:rPr>
              <a:t>Student journal is completed at home (so doesn’t suit all students) – available in print or as a writable pdf</a:t>
            </a:r>
          </a:p>
          <a:p>
            <a:pPr marL="228600" indent="-228600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en-AU" altLang="en-US" dirty="0">
                <a:ea typeface="ＭＳ Ｐゴシック" charset="-128"/>
                <a:cs typeface="Arial" pitchFamily="34" charset="0"/>
              </a:rPr>
              <a:t>Student workbook is completed in class (preferable for some students) – available in print or as a writable pd</a:t>
            </a:r>
          </a:p>
          <a:p>
            <a:pPr fontAlgn="base">
              <a:spcAft>
                <a:spcPct val="0"/>
              </a:spcAft>
              <a:defRPr/>
            </a:pPr>
            <a:endParaRPr lang="en-AU" altLang="en-US" dirty="0">
              <a:ea typeface="ＭＳ Ｐゴシック" charset="-128"/>
              <a:cs typeface="Arial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AU" altLang="en-US" dirty="0">
              <a:ea typeface="ＭＳ Ｐゴシック" charset="-128"/>
              <a:cs typeface="Arial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AU" altLang="en-US" sz="900" spc="-4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894F3-C4C5-47CD-B879-AE0DE0895C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b="1" dirty="0" smtClean="0"/>
              <a:t>Page 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8E63-FE49-49A3-AD05-EE8CC353003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46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AU" dirty="0"/>
              <a:t>Remind students re: shared classroom environment agreements (i.e. safe and supportive); in addition to road trauma and procedure if material presented triggers an emotional response etc. [Road Trauma Council WA available].</a:t>
            </a:r>
          </a:p>
          <a:p>
            <a:pPr marL="228600" indent="-228600">
              <a:buAutoNum type="arabicPeriod"/>
            </a:pPr>
            <a:r>
              <a:rPr lang="en-AU" dirty="0"/>
              <a:t>Mention lesson learning intention</a:t>
            </a:r>
          </a:p>
          <a:p>
            <a:pPr marL="228600" indent="-228600">
              <a:buAutoNum type="arabicPeriod"/>
            </a:pPr>
            <a:r>
              <a:rPr lang="en-AU" dirty="0"/>
              <a:t>View video to engage students into the lesson and trigger discussion on the following slide. </a:t>
            </a:r>
          </a:p>
          <a:p>
            <a:pPr marL="685800" lvl="1" indent="-228600">
              <a:buAutoNum type="arabicPeriod"/>
            </a:pPr>
            <a:r>
              <a:rPr lang="en-AU" dirty="0"/>
              <a:t>Q. What key messages where highlighted in the video in relation to driving behaviours?</a:t>
            </a:r>
          </a:p>
          <a:p>
            <a:pPr marL="0" indent="0">
              <a:buNone/>
            </a:pPr>
            <a:r>
              <a:rPr lang="en-AU" dirty="0"/>
              <a:t>Emphasise that all driver’s have a responsibility to keep themselves and others safe when active as road users. </a:t>
            </a:r>
          </a:p>
          <a:p>
            <a:pPr marL="228600" indent="-228600">
              <a:buAutoNum type="arabicPeriod"/>
            </a:pPr>
            <a:endParaRPr lang="en-AU" dirty="0"/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6918A-DF95-454F-947B-5270CD1F760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06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894F3-C4C5-47CD-B879-AE0DE0895C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Page 26</a:t>
            </a:r>
            <a:r>
              <a:rPr lang="en-AU" b="1" baseline="0" dirty="0" smtClean="0"/>
              <a:t> and 30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45704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848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42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575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83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968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310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059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20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718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/>
            </a:lvl4pPr>
            <a:lvl5pPr>
              <a:lnSpc>
                <a:spcPts val="12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113" y="1628775"/>
            <a:ext cx="5382000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946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86113" y="1628775"/>
            <a:ext cx="5382000" cy="43211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769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(Sub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576001"/>
            <a:ext cx="10944225" cy="873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113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113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650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Full Heig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76000"/>
            <a:ext cx="5382000" cy="873388"/>
          </a:xfrm>
        </p:spPr>
        <p:txBody>
          <a:bodyPr anchor="t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3892" y="1628775"/>
            <a:ext cx="5381625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86112" y="1"/>
            <a:ext cx="6005888" cy="67056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a picture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1145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4005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8"/>
            <a:ext cx="5384800" cy="440054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FDB8-6CD2-4520-A516-00EDA3D777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26/04/2022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07A3-BB88-4CD2-A9A4-9F7CD772ED2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7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FDB8-6CD2-4520-A516-00EDA3D777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26/04/2022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07A3-BB88-4CD2-A9A4-9F7CD772ED2D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41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5" y="576005"/>
            <a:ext cx="10944227" cy="8733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9" y="6092825"/>
            <a:ext cx="8208963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2853" y="6092825"/>
            <a:ext cx="2735263" cy="323850"/>
          </a:xfrm>
        </p:spPr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3890" y="1628775"/>
            <a:ext cx="10944225" cy="4321175"/>
          </a:xfrm>
        </p:spPr>
        <p:txBody>
          <a:bodyPr/>
          <a:lstStyle>
            <a:lvl1pPr>
              <a:defRPr>
                <a:solidFill>
                  <a:srgbClr val="A40A66"/>
                </a:solidFill>
              </a:defRPr>
            </a:lvl1pPr>
            <a:lvl2pPr>
              <a:defRPr>
                <a:solidFill>
                  <a:srgbClr val="A40A66"/>
                </a:solidFill>
              </a:defRPr>
            </a:lvl2pPr>
            <a:lvl3pPr>
              <a:defRPr>
                <a:solidFill>
                  <a:srgbClr val="A40A66"/>
                </a:solidFill>
              </a:defRPr>
            </a:lvl3pPr>
            <a:lvl4pPr>
              <a:defRPr>
                <a:solidFill>
                  <a:srgbClr val="A40A66"/>
                </a:solidFill>
              </a:defRPr>
            </a:lvl4pPr>
            <a:lvl5pPr>
              <a:defRPr>
                <a:solidFill>
                  <a:srgbClr val="A40A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0061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814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86113" y="1628775"/>
            <a:ext cx="5382000" cy="43211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68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111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983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550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90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987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64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96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AD43D-28DA-49DF-B2C0-42965EBA1064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18DA91-A8CD-4EA4-B627-5E53B57BBC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87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12192000" cy="15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5" y="576001"/>
            <a:ext cx="10944227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1628775"/>
            <a:ext cx="10944225" cy="432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9" y="6092825"/>
            <a:ext cx="82089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53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90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18A5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spcAft>
          <a:spcPts val="750"/>
        </a:spcAft>
        <a:buFont typeface="Arial" panose="020B0604020202020204" pitchFamily="34" charset="0"/>
        <a:buNone/>
        <a:defRPr sz="1388" b="1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783" rtl="0" eaLnBrk="1" latinLnBrk="0" hangingPunct="1">
        <a:lnSpc>
          <a:spcPts val="1500"/>
        </a:lnSpc>
        <a:spcBef>
          <a:spcPts val="375"/>
        </a:spcBef>
        <a:spcAft>
          <a:spcPts val="750"/>
        </a:spcAft>
        <a:buFont typeface="Arial" panose="020B0604020202020204" pitchFamily="34" charset="0"/>
        <a:buNone/>
        <a:defRPr sz="1125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85783" rtl="0" eaLnBrk="1" latinLnBrk="0" hangingPunct="1">
        <a:lnSpc>
          <a:spcPts val="1200"/>
        </a:lnSpc>
        <a:spcBef>
          <a:spcPts val="375"/>
        </a:spcBef>
        <a:spcAft>
          <a:spcPts val="375"/>
        </a:spcAft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9993" indent="-134997" algn="l" defTabSz="134997" rtl="0" eaLnBrk="1" latinLnBrk="0" hangingPunct="1">
        <a:lnSpc>
          <a:spcPts val="1200"/>
        </a:lnSpc>
        <a:spcBef>
          <a:spcPts val="375"/>
        </a:spcBef>
        <a:spcAft>
          <a:spcPts val="375"/>
        </a:spcAft>
        <a:buClr>
          <a:srgbClr val="18A54D"/>
        </a:buClr>
        <a:buFont typeface="Arial" panose="020B0604020202020204" pitchFamily="34" charset="0"/>
        <a:buChar char="•"/>
        <a:tabLst>
          <a:tab pos="0" algn="l"/>
          <a:tab pos="134997" algn="l"/>
          <a:tab pos="269993" algn="l"/>
          <a:tab pos="404990" algn="l"/>
          <a:tab pos="539987" algn="l"/>
          <a:tab pos="674984" algn="l"/>
        </a:tabLst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04990" indent="-134997" algn="l" defTabSz="685783" rtl="0" eaLnBrk="1" latinLnBrk="0" hangingPunct="1">
        <a:lnSpc>
          <a:spcPts val="1200"/>
        </a:lnSpc>
        <a:spcBef>
          <a:spcPts val="375"/>
        </a:spcBef>
        <a:spcAft>
          <a:spcPts val="375"/>
        </a:spcAft>
        <a:buClr>
          <a:srgbClr val="18A54D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39987" indent="-134997" algn="l" defTabSz="685783" rtl="0" eaLnBrk="1" latinLnBrk="0" hangingPunct="1">
        <a:lnSpc>
          <a:spcPts val="1200"/>
        </a:lnSpc>
        <a:spcBef>
          <a:spcPts val="375"/>
        </a:spcBef>
        <a:spcAft>
          <a:spcPts val="375"/>
        </a:spcAft>
        <a:buClr>
          <a:srgbClr val="18A54D"/>
        </a:buClr>
        <a:buFont typeface="Arial" panose="020B0604020202020204" pitchFamily="34" charset="0"/>
        <a:buChar char="•"/>
        <a:defRPr sz="1013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674984" indent="-134997" algn="l" defTabSz="685783" rtl="0" eaLnBrk="1" latinLnBrk="0" hangingPunct="1">
        <a:lnSpc>
          <a:spcPts val="1200"/>
        </a:lnSpc>
        <a:spcBef>
          <a:spcPts val="375"/>
        </a:spcBef>
        <a:spcAft>
          <a:spcPts val="375"/>
        </a:spcAft>
        <a:buClr>
          <a:srgbClr val="18A54D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809980" indent="-134997" algn="l" defTabSz="685783" rtl="0" eaLnBrk="1" latinLnBrk="0" hangingPunct="1">
        <a:lnSpc>
          <a:spcPts val="1200"/>
        </a:lnSpc>
        <a:spcBef>
          <a:spcPts val="375"/>
        </a:spcBef>
        <a:spcAft>
          <a:spcPts val="375"/>
        </a:spcAft>
        <a:buClr>
          <a:srgbClr val="18A54D"/>
        </a:buClr>
        <a:buFont typeface="Arial" panose="020B0604020202020204" pitchFamily="34" charset="0"/>
        <a:buChar char="•"/>
        <a:defRPr sz="1013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5" orient="horz" pos="4224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295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pos="1587">
          <p15:clr>
            <a:srgbClr val="F26B43"/>
          </p15:clr>
        </p15:guide>
        <p15:guide id="11" pos="4173">
          <p15:clr>
            <a:srgbClr val="F26B43"/>
          </p15:clr>
        </p15:guide>
        <p15:guide id="12" orient="horz" pos="527">
          <p15:clr>
            <a:srgbClr val="F26B43"/>
          </p15:clr>
        </p15:guide>
        <p15:guide id="13" orient="horz" pos="913">
          <p15:clr>
            <a:srgbClr val="F26B43"/>
          </p15:clr>
        </p15:guide>
        <p15:guide id="14" orient="horz" pos="1026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3838">
          <p15:clr>
            <a:srgbClr val="F26B43"/>
          </p15:clr>
        </p15:guide>
        <p15:guide id="17">
          <p15:clr>
            <a:srgbClr val="F26B43"/>
          </p15:clr>
        </p15:guide>
        <p15:guide id="18" pos="5465">
          <p15:clr>
            <a:srgbClr val="F26B43"/>
          </p15:clr>
        </p15:guide>
        <p15:guide id="19" pos="5760">
          <p15:clr>
            <a:srgbClr val="F26B43"/>
          </p15:clr>
        </p15:guide>
        <p15:guide id="20" orient="horz">
          <p15:clr>
            <a:srgbClr val="F26B43"/>
          </p15:clr>
        </p15:guide>
        <p15:guide id="21" orient="horz" pos="43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5" y="576001"/>
            <a:ext cx="10944227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1628775"/>
            <a:ext cx="10944225" cy="4321176"/>
          </a:xfrm>
          <a:prstGeom prst="rect">
            <a:avLst/>
          </a:prstGeom>
        </p:spPr>
        <p:txBody>
          <a:bodyPr vert="horz" lIns="0" tIns="0" rIns="0" bIns="0" numCol="4" spcCol="306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9" y="6092825"/>
            <a:ext cx="82089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53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386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18A5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269993" algn="l" defTabSz="269993" rtl="0" eaLnBrk="1" latinLnBrk="0" hangingPunct="1">
        <a:lnSpc>
          <a:spcPts val="1200"/>
        </a:lnSpc>
        <a:spcBef>
          <a:spcPts val="0"/>
        </a:spcBef>
        <a:spcAft>
          <a:spcPts val="750"/>
        </a:spcAft>
        <a:buClr>
          <a:srgbClr val="18A54D"/>
        </a:buClr>
        <a:buFont typeface="+mj-lt"/>
        <a:buAutoNum type="arabicPeriod"/>
        <a:defRPr sz="1013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9993" indent="269993" algn="l" defTabSz="269993" rtl="0" eaLnBrk="1" latinLnBrk="0" hangingPunct="1">
        <a:lnSpc>
          <a:spcPts val="1200"/>
        </a:lnSpc>
        <a:spcBef>
          <a:spcPts val="0"/>
        </a:spcBef>
        <a:spcAft>
          <a:spcPts val="750"/>
        </a:spcAft>
        <a:buClr>
          <a:srgbClr val="18A54D"/>
        </a:buClr>
        <a:buFont typeface="+mj-lt"/>
        <a:buAutoNum type="arabicPeriod"/>
        <a:defRPr sz="1013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987" indent="269993" algn="l" defTabSz="269993" rtl="0" eaLnBrk="1" latinLnBrk="0" hangingPunct="1">
        <a:lnSpc>
          <a:spcPts val="1200"/>
        </a:lnSpc>
        <a:spcBef>
          <a:spcPts val="0"/>
        </a:spcBef>
        <a:spcAft>
          <a:spcPts val="750"/>
        </a:spcAft>
        <a:buClr>
          <a:srgbClr val="18A54D"/>
        </a:buClr>
        <a:buFont typeface="+mj-lt"/>
        <a:buAutoNum type="arabicPeriod"/>
        <a:defRPr sz="1013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9980" indent="269993" algn="l" defTabSz="269993" rtl="0" eaLnBrk="1" latinLnBrk="0" hangingPunct="1">
        <a:lnSpc>
          <a:spcPts val="1200"/>
        </a:lnSpc>
        <a:spcBef>
          <a:spcPts val="0"/>
        </a:spcBef>
        <a:spcAft>
          <a:spcPts val="750"/>
        </a:spcAft>
        <a:buClr>
          <a:srgbClr val="18A54D"/>
        </a:buClr>
        <a:buFont typeface="+mj-lt"/>
        <a:buAutoNum type="arabicPeriod"/>
        <a:tabLst>
          <a:tab pos="0" algn="l"/>
          <a:tab pos="134997" algn="l"/>
          <a:tab pos="269993" algn="l"/>
          <a:tab pos="404990" algn="l"/>
          <a:tab pos="539987" algn="l"/>
          <a:tab pos="674984" algn="l"/>
        </a:tabLst>
        <a:defRPr sz="1013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9973" indent="0" algn="l" defTabSz="269993" rtl="0" eaLnBrk="1" latinLnBrk="0" hangingPunct="1">
        <a:lnSpc>
          <a:spcPts val="1200"/>
        </a:lnSpc>
        <a:spcBef>
          <a:spcPts val="375"/>
        </a:spcBef>
        <a:spcAft>
          <a:spcPts val="750"/>
        </a:spcAft>
        <a:buClr>
          <a:srgbClr val="592C82"/>
        </a:buClr>
        <a:buFont typeface="+mj-lt"/>
        <a:buNone/>
        <a:defRPr sz="1013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62159" indent="-257168" algn="l" defTabSz="269993" rtl="0" eaLnBrk="1" latinLnBrk="0" hangingPunct="1">
        <a:lnSpc>
          <a:spcPts val="1125"/>
        </a:lnSpc>
        <a:spcBef>
          <a:spcPts val="375"/>
        </a:spcBef>
        <a:spcAft>
          <a:spcPts val="825"/>
        </a:spcAft>
        <a:buClr>
          <a:srgbClr val="592C82"/>
        </a:buClr>
        <a:buFont typeface="+mj-lt"/>
        <a:buAutoNum type="arabicPeriod"/>
        <a:defRPr sz="1013" b="0" kern="1200" baseline="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797155" indent="-257168" algn="l" defTabSz="269993" rtl="0" eaLnBrk="1" latinLnBrk="0" hangingPunct="1">
        <a:lnSpc>
          <a:spcPts val="1125"/>
        </a:lnSpc>
        <a:spcBef>
          <a:spcPts val="375"/>
        </a:spcBef>
        <a:spcAft>
          <a:spcPts val="825"/>
        </a:spcAft>
        <a:buClr>
          <a:srgbClr val="592C82"/>
        </a:buClr>
        <a:buFont typeface="+mj-lt"/>
        <a:buAutoNum type="arabicPeriod"/>
        <a:defRPr sz="1013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932152" indent="-257168" algn="l" defTabSz="269993" rtl="0" eaLnBrk="1" latinLnBrk="0" hangingPunct="1">
        <a:lnSpc>
          <a:spcPts val="1125"/>
        </a:lnSpc>
        <a:spcBef>
          <a:spcPts val="375"/>
        </a:spcBef>
        <a:spcAft>
          <a:spcPts val="825"/>
        </a:spcAft>
        <a:buClr>
          <a:srgbClr val="592C82"/>
        </a:buClr>
        <a:buFont typeface="+mj-lt"/>
        <a:buAutoNum type="arabicPeriod"/>
        <a:defRPr sz="1013" b="0" kern="1200" baseline="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5" orient="horz" pos="4224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295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pos="1587">
          <p15:clr>
            <a:srgbClr val="F26B43"/>
          </p15:clr>
        </p15:guide>
        <p15:guide id="11" pos="4173">
          <p15:clr>
            <a:srgbClr val="F26B43"/>
          </p15:clr>
        </p15:guide>
        <p15:guide id="12" orient="horz" pos="527">
          <p15:clr>
            <a:srgbClr val="F26B43"/>
          </p15:clr>
        </p15:guide>
        <p15:guide id="13" orient="horz" pos="913">
          <p15:clr>
            <a:srgbClr val="F26B43"/>
          </p15:clr>
        </p15:guide>
        <p15:guide id="14" orient="horz" pos="1026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3838">
          <p15:clr>
            <a:srgbClr val="F26B43"/>
          </p15:clr>
        </p15:guide>
        <p15:guide id="17" orient="horz">
          <p15:clr>
            <a:srgbClr val="F26B43"/>
          </p15:clr>
        </p15:guide>
        <p15:guide id="18">
          <p15:clr>
            <a:srgbClr val="F26B43"/>
          </p15:clr>
        </p15:guide>
        <p15:guide id="19" pos="5760">
          <p15:clr>
            <a:srgbClr val="F26B43"/>
          </p15:clr>
        </p15:guide>
        <p15:guide id="20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n-pAIUHaT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.wa.gov.au/licensing/road-rules-theory-test-quiz.Asp" TargetMode="External"/><Relationship Id="rId2" Type="http://schemas.openxmlformats.org/officeDocument/2006/relationships/hyperlink" Target="https://www.rsc.wa.gov.au/Campaig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.wa.gov.au/licensing/proof-of-identity.asp" TargetMode="External"/><Relationship Id="rId2" Type="http://schemas.openxmlformats.org/officeDocument/2006/relationships/hyperlink" Target="https://www.transport.wa.gov.au/licensing/road-rules-theory-test-quiz.a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sidelogistics.com.au/" TargetMode="External"/><Relationship Id="rId2" Type="http://schemas.openxmlformats.org/officeDocument/2006/relationships/hyperlink" Target="https://keys4life.ziparchive.com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dera.wa.edu.au/programs/keys4lif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mA8KVhgL-I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https://www.transport.wa.gov.au/mediaFiles/licensing/LBU_FS_YourSecureID.pdf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wuV8lMVukF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gif"/><Relationship Id="rId5" Type="http://schemas.openxmlformats.org/officeDocument/2006/relationships/image" Target="../media/image25.jpe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Lesson 1 Learn To Drive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Keys 4 Life 7</a:t>
            </a:r>
            <a:r>
              <a:rPr lang="en-AU" baseline="30000" dirty="0" smtClean="0"/>
              <a:t>th</a:t>
            </a:r>
            <a:r>
              <a:rPr lang="en-AU" dirty="0" smtClean="0"/>
              <a:t> Edition 2020 Page 17-30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3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What things do I need to know while on my learners permit?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BAC 0.00%</a:t>
            </a:r>
          </a:p>
          <a:p>
            <a:r>
              <a:rPr lang="en-AU" dirty="0" smtClean="0"/>
              <a:t>No driving in Kings Park</a:t>
            </a:r>
          </a:p>
          <a:p>
            <a:r>
              <a:rPr lang="en-AU" dirty="0" smtClean="0"/>
              <a:t>Can tow a trailer, boat etc. when ready</a:t>
            </a:r>
          </a:p>
          <a:p>
            <a:r>
              <a:rPr lang="en-AU" dirty="0" smtClean="0"/>
              <a:t>Can drive on freeway when ready</a:t>
            </a:r>
          </a:p>
          <a:p>
            <a:r>
              <a:rPr lang="en-AU" dirty="0" smtClean="0"/>
              <a:t>Maximum speed allowed is 100km where signed </a:t>
            </a:r>
          </a:p>
          <a:p>
            <a:r>
              <a:rPr lang="en-AU" dirty="0" smtClean="0"/>
              <a:t>Must have a supervisor in front passenger seat at all times</a:t>
            </a:r>
          </a:p>
          <a:p>
            <a:r>
              <a:rPr lang="en-AU" dirty="0" smtClean="0"/>
              <a:t>Can carry passengers other than supervisor</a:t>
            </a:r>
          </a:p>
          <a:p>
            <a:r>
              <a:rPr lang="en-AU" dirty="0" smtClean="0"/>
              <a:t>Must carry learners permit at all times when driving</a:t>
            </a:r>
          </a:p>
          <a:p>
            <a:r>
              <a:rPr lang="en-AU" dirty="0" smtClean="0"/>
              <a:t>Must log hours – minimum of 50 required including 5 hours of night time driving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377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Road Rule: Merging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211" y="3585596"/>
            <a:ext cx="445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/>
              </a:rPr>
              <a:t>Road Safety Commission Get Street Wise - Roundabouts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0" y="2816394"/>
            <a:ext cx="825124" cy="704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B7E8C-7468-46F6-9794-A6218331C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408" y="1659206"/>
            <a:ext cx="3296569" cy="38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5713"/>
          </a:xfrm>
        </p:spPr>
        <p:txBody>
          <a:bodyPr/>
          <a:lstStyle/>
          <a:p>
            <a:r>
              <a:rPr lang="en-AU" dirty="0" smtClean="0"/>
              <a:t>Find out more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78846"/>
            <a:ext cx="9924405" cy="4849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From the Keys 4 Life teacher resource 2020 edition 7 Lesson 1</a:t>
            </a:r>
          </a:p>
          <a:p>
            <a:r>
              <a:rPr lang="en-AU" b="1" dirty="0" smtClean="0"/>
              <a:t>FIND OUT MORE Road </a:t>
            </a:r>
            <a:r>
              <a:rPr lang="en-AU" b="1" dirty="0"/>
              <a:t>Safety </a:t>
            </a:r>
            <a:r>
              <a:rPr lang="en-AU" b="1" dirty="0" smtClean="0"/>
              <a:t>Commission </a:t>
            </a:r>
            <a:r>
              <a:rPr lang="en-AU" dirty="0" smtClean="0"/>
              <a:t>Campaigns </a:t>
            </a: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www.rsc.wa.gov.au/Campaigns</a:t>
            </a:r>
            <a:endParaRPr lang="en-AU" dirty="0" smtClean="0"/>
          </a:p>
          <a:p>
            <a:endParaRPr lang="en-AU" dirty="0"/>
          </a:p>
          <a:p>
            <a:r>
              <a:rPr lang="en-AU" b="1" dirty="0"/>
              <a:t>FIND OUT </a:t>
            </a:r>
            <a:r>
              <a:rPr lang="en-AU" b="1" dirty="0" smtClean="0"/>
              <a:t>MORE Department </a:t>
            </a:r>
            <a:r>
              <a:rPr lang="en-AU" b="1" dirty="0"/>
              <a:t>of </a:t>
            </a:r>
            <a:r>
              <a:rPr lang="en-AU" b="1" dirty="0" smtClean="0"/>
              <a:t>Transport </a:t>
            </a:r>
            <a:r>
              <a:rPr lang="en-AU" dirty="0" smtClean="0"/>
              <a:t>Road </a:t>
            </a:r>
            <a:r>
              <a:rPr lang="en-AU" dirty="0"/>
              <a:t>rules theory test </a:t>
            </a:r>
            <a:r>
              <a:rPr lang="en-AU" dirty="0" smtClean="0"/>
              <a:t>quiz                                                   </a:t>
            </a:r>
            <a:r>
              <a:rPr lang="en-AU" dirty="0" smtClean="0">
                <a:hlinkClick r:id="rId3"/>
              </a:rPr>
              <a:t>https</a:t>
            </a:r>
            <a:r>
              <a:rPr lang="en-AU" dirty="0">
                <a:hlinkClick r:id="rId3"/>
              </a:rPr>
              <a:t>://</a:t>
            </a:r>
            <a:r>
              <a:rPr lang="en-AU" dirty="0" smtClean="0">
                <a:hlinkClick r:id="rId3"/>
              </a:rPr>
              <a:t>www.transport.wa.gov.au/licensing/road-rules-theory-test-quiz.Asp</a:t>
            </a:r>
            <a:r>
              <a:rPr lang="en-AU" dirty="0" smtClean="0"/>
              <a:t> </a:t>
            </a:r>
          </a:p>
          <a:p>
            <a:endParaRPr lang="en-AU" b="1" dirty="0" smtClean="0"/>
          </a:p>
          <a:p>
            <a:r>
              <a:rPr lang="en-AU" b="1" dirty="0" smtClean="0"/>
              <a:t>FIND </a:t>
            </a:r>
            <a:r>
              <a:rPr lang="en-AU" b="1" dirty="0"/>
              <a:t>OUT </a:t>
            </a:r>
            <a:r>
              <a:rPr lang="en-AU" b="1" dirty="0" smtClean="0"/>
              <a:t>MORE Road </a:t>
            </a:r>
            <a:r>
              <a:rPr lang="en-AU" b="1" dirty="0"/>
              <a:t>Safety </a:t>
            </a:r>
            <a:r>
              <a:rPr lang="en-AU" b="1" dirty="0" smtClean="0"/>
              <a:t>Commission </a:t>
            </a:r>
            <a:r>
              <a:rPr lang="en-AU" dirty="0" smtClean="0"/>
              <a:t>Campaigns </a:t>
            </a: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www.rsc.wa.gov.au/Campaigns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85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Website links from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From the Keys 4 Life teacher resource 2020 </a:t>
            </a:r>
            <a:r>
              <a:rPr lang="en-AU" dirty="0" smtClean="0"/>
              <a:t>edition 7 Lesson 1</a:t>
            </a:r>
            <a:endParaRPr lang="en-AU" dirty="0"/>
          </a:p>
          <a:p>
            <a:pPr>
              <a:buClr>
                <a:schemeClr val="accent1"/>
              </a:buClr>
            </a:pPr>
            <a:r>
              <a:rPr lang="en-AU" dirty="0" smtClean="0"/>
              <a:t>Students </a:t>
            </a:r>
            <a:r>
              <a:rPr lang="en-AU" dirty="0"/>
              <a:t>practise test questions with a parent or adult family member, using the eleven online sample quizzes at </a:t>
            </a:r>
            <a:r>
              <a:rPr lang="en-AU" dirty="0">
                <a:hlinkClick r:id="rId2"/>
              </a:rPr>
              <a:t>https://www.transport.wa.gov.au/licensing/road-rules-theory-test-quiz.asp</a:t>
            </a:r>
            <a:endParaRPr lang="en-AU" dirty="0"/>
          </a:p>
          <a:p>
            <a:pPr>
              <a:buClr>
                <a:schemeClr val="accent1"/>
              </a:buClr>
            </a:pPr>
            <a:endParaRPr lang="en-AU" dirty="0"/>
          </a:p>
          <a:p>
            <a:pPr>
              <a:buClr>
                <a:schemeClr val="accent1"/>
              </a:buClr>
            </a:pPr>
            <a:r>
              <a:rPr lang="en-AU" dirty="0"/>
              <a:t>Your Secure Identity (</a:t>
            </a:r>
            <a:r>
              <a:rPr lang="en-AU" dirty="0">
                <a:hlinkClick r:id="rId3"/>
              </a:rPr>
              <a:t>https://www.transport.wa.gov.au/licensing/proof-of-identity.asp</a:t>
            </a:r>
            <a:r>
              <a:rPr lang="en-AU" dirty="0"/>
              <a:t>)  describes the five (5) forms of identity required for the application process, of which:</a:t>
            </a:r>
          </a:p>
          <a:p>
            <a:pPr>
              <a:buClr>
                <a:schemeClr val="accent1"/>
              </a:buClr>
            </a:pPr>
            <a:endParaRPr lang="en-AU" dirty="0"/>
          </a:p>
          <a:p>
            <a:pPr>
              <a:buClr>
                <a:schemeClr val="accent1"/>
              </a:buClr>
            </a:pPr>
            <a:r>
              <a:rPr lang="en-AU" dirty="0"/>
              <a:t>FIND OUT MORE Department of Transport Road rules theory test </a:t>
            </a:r>
            <a:r>
              <a:rPr lang="en-AU" dirty="0" smtClean="0"/>
              <a:t>quiz </a:t>
            </a: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://www.transport.wa.gov.au/licensing/road-rules-theory-test-quiz.asp</a:t>
            </a:r>
            <a:r>
              <a:rPr lang="en-AU" dirty="0"/>
              <a:t>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1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 teachers /agencies only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From the Keys 4 Life teacher resource 2020 </a:t>
            </a:r>
            <a:r>
              <a:rPr lang="en-AU" dirty="0" smtClean="0"/>
              <a:t>edition 7 </a:t>
            </a:r>
          </a:p>
          <a:p>
            <a:r>
              <a:rPr lang="en-AU" dirty="0" smtClean="0"/>
              <a:t>Teachers </a:t>
            </a:r>
            <a:r>
              <a:rPr lang="en-AU" dirty="0"/>
              <a:t>register for the Portal by creating an access account at </a:t>
            </a: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://keys4life.ziparchive.com.au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.</a:t>
            </a:r>
          </a:p>
          <a:p>
            <a:r>
              <a:rPr lang="en-AU" dirty="0"/>
              <a:t>Have your Keys4Life Access Number ready and use it to log in to: </a:t>
            </a:r>
            <a:r>
              <a:rPr lang="en-AU" dirty="0" smtClean="0">
                <a:hlinkClick r:id="rId3"/>
              </a:rPr>
              <a:t>www.northsidelogistics.com.au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Agency order form is available </a:t>
            </a:r>
            <a:r>
              <a:rPr lang="en-AU" dirty="0" smtClean="0"/>
              <a:t>at: </a:t>
            </a:r>
            <a:r>
              <a:rPr lang="en-AU" dirty="0" smtClean="0">
                <a:hlinkClick r:id="rId4"/>
              </a:rPr>
              <a:t>www.sdera.wa.edu.au/programs/keys4life/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52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50" y="844864"/>
            <a:ext cx="3573616" cy="4463889"/>
          </a:xfrm>
        </p:spPr>
        <p:txBody>
          <a:bodyPr anchor="ctr">
            <a:normAutofit/>
          </a:bodyPr>
          <a:lstStyle/>
          <a:p>
            <a:pPr algn="ctr"/>
            <a:r>
              <a:rPr lang="en-AU" sz="3200" dirty="0">
                <a:cs typeface="Arial" panose="020B0604020202020204" pitchFamily="34" charset="0"/>
              </a:rPr>
              <a:t>Activity </a:t>
            </a:r>
            <a:r>
              <a:rPr lang="en-AU" sz="3200" dirty="0" smtClean="0">
                <a:cs typeface="Arial" panose="020B0604020202020204" pitchFamily="34" charset="0"/>
              </a:rPr>
              <a:t>1.1</a:t>
            </a:r>
            <a:r>
              <a:rPr lang="en-AU" sz="3200" dirty="0">
                <a:cs typeface="Arial" panose="020B0604020202020204" pitchFamily="34" charset="0"/>
              </a:rPr>
              <a:t/>
            </a:r>
            <a:br>
              <a:rPr lang="en-AU" sz="3200" dirty="0">
                <a:cs typeface="Arial" panose="020B0604020202020204" pitchFamily="34" charset="0"/>
              </a:rPr>
            </a:br>
            <a:r>
              <a:rPr lang="en-AU" b="1" dirty="0" smtClean="0">
                <a:cs typeface="Arial" panose="020B0604020202020204" pitchFamily="34" charset="0"/>
              </a:rPr>
              <a:t>Exploring the Keys4Life program.</a:t>
            </a:r>
            <a:br>
              <a:rPr lang="en-AU" b="1" dirty="0" smtClean="0">
                <a:cs typeface="Arial" panose="020B0604020202020204" pitchFamily="34" charset="0"/>
              </a:rPr>
            </a:br>
            <a:r>
              <a:rPr lang="en-AU" sz="3200" dirty="0" smtClean="0">
                <a:cs typeface="Arial" panose="020B0604020202020204" pitchFamily="34" charset="0"/>
              </a:rPr>
              <a:t>Page 21-24</a:t>
            </a:r>
            <a:endParaRPr lang="en-AU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0" y="5328175"/>
            <a:ext cx="825124" cy="70406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081549" y="1384808"/>
            <a:ext cx="6264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300" b="1" dirty="0"/>
              <a:t>Learning intention</a:t>
            </a:r>
            <a:endParaRPr lang="en-US" sz="3300" dirty="0"/>
          </a:p>
        </p:txBody>
      </p:sp>
      <p:sp>
        <p:nvSpPr>
          <p:cNvPr id="13" name="Rounded Rectangle 12"/>
          <p:cNvSpPr/>
          <p:nvPr/>
        </p:nvSpPr>
        <p:spPr>
          <a:xfrm>
            <a:off x="4081549" y="3274496"/>
            <a:ext cx="6264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300" b="1" dirty="0"/>
              <a:t>Articulate the requirements for sitting the theory test at school as a conclusion to the Keys4Life program</a:t>
            </a:r>
            <a:endParaRPr lang="en-US" sz="3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5019" y="6303817"/>
            <a:ext cx="950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/>
              </a:rPr>
              <a:t>Department of Transport: How to reduce your crash risk for novice drivers speed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13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Brainstorm: Advantages and Disadvantages of getting a drivers licence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293759"/>
              </p:ext>
            </p:extLst>
          </p:nvPr>
        </p:nvGraphicFramePr>
        <p:xfrm>
          <a:off x="677333" y="2160588"/>
          <a:ext cx="8596842" cy="2780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421">
                  <a:extLst>
                    <a:ext uri="{9D8B030D-6E8A-4147-A177-3AD203B41FA5}">
                      <a16:colId xmlns:a16="http://schemas.microsoft.com/office/drawing/2014/main" val="1756364667"/>
                    </a:ext>
                  </a:extLst>
                </a:gridCol>
                <a:gridCol w="4298421">
                  <a:extLst>
                    <a:ext uri="{9D8B030D-6E8A-4147-A177-3AD203B41FA5}">
                      <a16:colId xmlns:a16="http://schemas.microsoft.com/office/drawing/2014/main" val="2141442184"/>
                    </a:ext>
                  </a:extLst>
                </a:gridCol>
              </a:tblGrid>
              <a:tr h="397221">
                <a:tc>
                  <a:txBody>
                    <a:bodyPr/>
                    <a:lstStyle/>
                    <a:p>
                      <a:r>
                        <a:rPr lang="en-AU" dirty="0" smtClean="0"/>
                        <a:t>Advantages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Disadvantages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40176"/>
                  </a:ext>
                </a:extLst>
              </a:tr>
              <a:tr h="39722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46473"/>
                  </a:ext>
                </a:extLst>
              </a:tr>
              <a:tr h="39722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684188"/>
                  </a:ext>
                </a:extLst>
              </a:tr>
              <a:tr h="39722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140906"/>
                  </a:ext>
                </a:extLst>
              </a:tr>
              <a:tr h="39722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16328"/>
                  </a:ext>
                </a:extLst>
              </a:tr>
              <a:tr h="39722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33641"/>
                  </a:ext>
                </a:extLst>
              </a:tr>
              <a:tr h="39722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7118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39625" y="2519356"/>
            <a:ext cx="428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Cost to run a car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2328160" y="1441326"/>
            <a:ext cx="428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Buy my OWN car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2339625" y="1975922"/>
            <a:ext cx="428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Freedom from parents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2328159" y="4505875"/>
            <a:ext cx="428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Access to a supervisor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2339625" y="3181529"/>
            <a:ext cx="428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The number of hours I need to do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2368882" y="3843702"/>
            <a:ext cx="428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Responsibility of being a driver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2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60261 -0.2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95716 0.1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65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3.7037E-6 L -0.9582 0.14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0365 0.06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82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6042 L -0.60365 0.02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82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60599 -0.00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99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669EC8-642C-47EE-9A51-D02D2B6D6C87}"/>
              </a:ext>
            </a:extLst>
          </p:cNvPr>
          <p:cNvGrpSpPr/>
          <p:nvPr/>
        </p:nvGrpSpPr>
        <p:grpSpPr>
          <a:xfrm>
            <a:off x="807921" y="2048256"/>
            <a:ext cx="10841535" cy="3364991"/>
            <a:chOff x="624957" y="1989707"/>
            <a:chExt cx="8390743" cy="22793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861A2A-BB5F-4B3F-8F42-11B6716C8F63}"/>
                </a:ext>
              </a:extLst>
            </p:cNvPr>
            <p:cNvGrpSpPr/>
            <p:nvPr/>
          </p:nvGrpSpPr>
          <p:grpSpPr>
            <a:xfrm>
              <a:off x="624957" y="1989707"/>
              <a:ext cx="5897580" cy="2279373"/>
              <a:chOff x="800682" y="2107097"/>
              <a:chExt cx="8120681" cy="337930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6FECE8B-65F1-4974-AADE-B41859C08DEE}"/>
                  </a:ext>
                </a:extLst>
              </p:cNvPr>
              <p:cNvGrpSpPr/>
              <p:nvPr/>
            </p:nvGrpSpPr>
            <p:grpSpPr>
              <a:xfrm>
                <a:off x="5940151" y="2107097"/>
                <a:ext cx="2981212" cy="3379304"/>
                <a:chOff x="4267573" y="2555875"/>
                <a:chExt cx="2320652" cy="2542465"/>
              </a:xfrm>
            </p:grpSpPr>
            <p:pic>
              <p:nvPicPr>
                <p:cNvPr id="15" name="Picture 4" descr="Animated Blue Sport Car Flat Icon With Exhaust Smoke Loop ...">
                  <a:extLst>
                    <a:ext uri="{FF2B5EF4-FFF2-40B4-BE49-F238E27FC236}">
                      <a16:creationId xmlns:a16="http://schemas.microsoft.com/office/drawing/2014/main" id="{E2E67E18-0F66-4F87-85A8-1C6D06A07E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85" t="23624" r="12156" b="24401"/>
                <a:stretch/>
              </p:blipFill>
              <p:spPr bwMode="auto">
                <a:xfrm>
                  <a:off x="4267573" y="4247434"/>
                  <a:ext cx="2320652" cy="8509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43B5ED6-A574-48FE-9DD1-295A7D12B8DA}"/>
                    </a:ext>
                  </a:extLst>
                </p:cNvPr>
                <p:cNvGrpSpPr/>
                <p:nvPr/>
              </p:nvGrpSpPr>
              <p:grpSpPr>
                <a:xfrm>
                  <a:off x="4702938" y="2555875"/>
                  <a:ext cx="1750493" cy="1693325"/>
                  <a:chOff x="4702938" y="2555875"/>
                  <a:chExt cx="1750493" cy="1693325"/>
                </a:xfrm>
              </p:grpSpPr>
              <p:pic>
                <p:nvPicPr>
                  <p:cNvPr id="17" name="Picture 2" descr="2X Learner L Plate Sticker | P Plates Stickers - Sticker Collective">
                    <a:extLst>
                      <a:ext uri="{FF2B5EF4-FFF2-40B4-BE49-F238E27FC236}">
                        <a16:creationId xmlns:a16="http://schemas.microsoft.com/office/drawing/2014/main" id="{75E38ECA-C80A-4832-8E70-B8F4366541B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783" t="8023" r="7783" b="8542"/>
                  <a:stretch/>
                </p:blipFill>
                <p:spPr bwMode="auto">
                  <a:xfrm rot="399376">
                    <a:off x="4702938" y="2574875"/>
                    <a:ext cx="1541447" cy="16743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AAA8F6D3-A286-47A3-AC5D-8CDB28D38D3D}"/>
                      </a:ext>
                    </a:extLst>
                  </p:cNvPr>
                  <p:cNvSpPr/>
                  <p:nvPr/>
                </p:nvSpPr>
                <p:spPr>
                  <a:xfrm rot="21420603">
                    <a:off x="6168215" y="2555875"/>
                    <a:ext cx="285216" cy="3461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AU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2" name="Chevron 13">
                <a:extLst>
                  <a:ext uri="{FF2B5EF4-FFF2-40B4-BE49-F238E27FC236}">
                    <a16:creationId xmlns:a16="http://schemas.microsoft.com/office/drawing/2014/main" id="{F4EABAF2-4E03-4A56-A45B-36781CFD8DA8}"/>
                  </a:ext>
                </a:extLst>
              </p:cNvPr>
              <p:cNvSpPr/>
              <p:nvPr/>
            </p:nvSpPr>
            <p:spPr>
              <a:xfrm>
                <a:off x="2915816" y="3645024"/>
                <a:ext cx="504056" cy="288032"/>
              </a:xfrm>
              <a:prstGeom prst="chevron">
                <a:avLst/>
              </a:prstGeom>
              <a:solidFill>
                <a:srgbClr val="F2B8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AU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" name="Chevron 15">
                <a:extLst>
                  <a:ext uri="{FF2B5EF4-FFF2-40B4-BE49-F238E27FC236}">
                    <a16:creationId xmlns:a16="http://schemas.microsoft.com/office/drawing/2014/main" id="{0E54CED3-3327-439B-9BCD-E19DE28C04AD}"/>
                  </a:ext>
                </a:extLst>
              </p:cNvPr>
              <p:cNvSpPr/>
              <p:nvPr/>
            </p:nvSpPr>
            <p:spPr>
              <a:xfrm>
                <a:off x="5771623" y="3645024"/>
                <a:ext cx="504056" cy="288032"/>
              </a:xfrm>
              <a:prstGeom prst="chevron">
                <a:avLst/>
              </a:prstGeom>
              <a:solidFill>
                <a:srgbClr val="F2B8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AU">
                  <a:solidFill>
                    <a:prstClr val="black"/>
                  </a:solidFill>
                  <a:latin typeface="Arial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6FE8B88-9428-4955-B643-2B2DA8374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7793" t="13516" r="15647" b="48853"/>
              <a:stretch/>
            </p:blipFill>
            <p:spPr>
              <a:xfrm>
                <a:off x="800682" y="2931269"/>
                <a:ext cx="1833478" cy="14583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6751911-942D-47BA-935F-DA56420443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3684" y="2321780"/>
                <a:ext cx="2104810" cy="29993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16" t="16744" r="21578" b="6541"/>
            <a:stretch/>
          </p:blipFill>
          <p:spPr>
            <a:xfrm>
              <a:off x="6727087" y="2009732"/>
              <a:ext cx="2288613" cy="22593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39813"/>
            <a:ext cx="6242050" cy="679450"/>
          </a:xfrm>
        </p:spPr>
        <p:txBody>
          <a:bodyPr>
            <a:normAutofit fontScale="90000"/>
          </a:bodyPr>
          <a:lstStyle/>
          <a:p>
            <a:r>
              <a:rPr lang="en-AU" sz="4400" dirty="0">
                <a:solidFill>
                  <a:schemeClr val="tx1"/>
                </a:solidFill>
                <a:latin typeface="+mn-lt"/>
              </a:rPr>
              <a:t>Keys4Life – what is it?</a:t>
            </a:r>
          </a:p>
        </p:txBody>
      </p:sp>
    </p:spTree>
    <p:extLst>
      <p:ext uri="{BB962C8B-B14F-4D97-AF65-F5344CB8AC3E}">
        <p14:creationId xmlns:p14="http://schemas.microsoft.com/office/powerpoint/2010/main" val="35041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5299A15-68BC-47F7-A5CF-176DDC13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888" y="585558"/>
            <a:ext cx="2069299" cy="294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27" y="545459"/>
            <a:ext cx="4788319" cy="658201"/>
          </a:xfrm>
        </p:spPr>
        <p:txBody>
          <a:bodyPr>
            <a:normAutofit/>
          </a:bodyPr>
          <a:lstStyle/>
          <a:p>
            <a:r>
              <a:rPr lang="en-AU" dirty="0"/>
              <a:t>Identity Documents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1D076-C7FE-4DF8-BBA8-9227CDB8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78" y="1207785"/>
            <a:ext cx="8425561" cy="5211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r>
              <a:rPr lang="en-AU" dirty="0"/>
              <a:t>5 forms of identity documents are needed to get your Learner’s Permit.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523C9A-3D06-4110-8697-1F8B0FCF0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8" y="2283943"/>
            <a:ext cx="2483495" cy="356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A7C8C44-694D-43B6-91A4-4E6091717C7D}"/>
              </a:ext>
            </a:extLst>
          </p:cNvPr>
          <p:cNvGrpSpPr/>
          <p:nvPr/>
        </p:nvGrpSpPr>
        <p:grpSpPr>
          <a:xfrm rot="976739">
            <a:off x="3635142" y="2430442"/>
            <a:ext cx="4564879" cy="3329300"/>
            <a:chOff x="1871933" y="2397569"/>
            <a:chExt cx="4746970" cy="3148749"/>
          </a:xfrm>
        </p:grpSpPr>
        <p:pic>
          <p:nvPicPr>
            <p:cNvPr id="11" name="Picture 19">
              <a:extLst>
                <a:ext uri="{FF2B5EF4-FFF2-40B4-BE49-F238E27FC236}">
                  <a16:creationId xmlns:a16="http://schemas.microsoft.com/office/drawing/2014/main" id="{062D8BB3-CA09-4543-BB9B-EFED260CA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6594">
              <a:off x="3379448" y="3280956"/>
              <a:ext cx="1793875" cy="22653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>
              <a:extLst>
                <a:ext uri="{FF2B5EF4-FFF2-40B4-BE49-F238E27FC236}">
                  <a16:creationId xmlns:a16="http://schemas.microsoft.com/office/drawing/2014/main" id="{5F106D0B-BD48-42F3-8883-1BCA93BC8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59174">
              <a:off x="2648221" y="2811907"/>
              <a:ext cx="1620837" cy="101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>
              <a:extLst>
                <a:ext uri="{FF2B5EF4-FFF2-40B4-BE49-F238E27FC236}">
                  <a16:creationId xmlns:a16="http://schemas.microsoft.com/office/drawing/2014/main" id="{0DAF4941-96E4-4F73-B6BA-EDF378072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4100">
              <a:off x="1871933" y="2499169"/>
              <a:ext cx="1169988" cy="1584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>
              <a:extLst>
                <a:ext uri="{FF2B5EF4-FFF2-40B4-BE49-F238E27FC236}">
                  <a16:creationId xmlns:a16="http://schemas.microsoft.com/office/drawing/2014/main" id="{185C4144-4242-4264-A3F5-E94B3062A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3664">
              <a:off x="3886471" y="2397569"/>
              <a:ext cx="1449387" cy="9636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https://www.privacy.org.au/Papers/SA-FareColln-090112.pdf003.jpg">
              <a:extLst>
                <a:ext uri="{FF2B5EF4-FFF2-40B4-BE49-F238E27FC236}">
                  <a16:creationId xmlns:a16="http://schemas.microsoft.com/office/drawing/2014/main" id="{74BB4628-7DAE-450C-A6B3-4E9A852A6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214" y="3240985"/>
              <a:ext cx="1367689" cy="1882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tar: 10 Points 7">
            <a:extLst>
              <a:ext uri="{FF2B5EF4-FFF2-40B4-BE49-F238E27FC236}">
                <a16:creationId xmlns:a16="http://schemas.microsoft.com/office/drawing/2014/main" id="{3AA70DA3-6F16-4C19-8DB6-78A548B72589}"/>
              </a:ext>
            </a:extLst>
          </p:cNvPr>
          <p:cNvSpPr/>
          <p:nvPr/>
        </p:nvSpPr>
        <p:spPr>
          <a:xfrm>
            <a:off x="8089989" y="3577671"/>
            <a:ext cx="3791096" cy="2583584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</a:rPr>
              <a:t>Your CERTIFICATE is a Category C form of identity.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A56D8E-077E-436C-8DCC-19784E45DD18}"/>
              </a:ext>
            </a:extLst>
          </p:cNvPr>
          <p:cNvSpPr/>
          <p:nvPr/>
        </p:nvSpPr>
        <p:spPr>
          <a:xfrm>
            <a:off x="457200" y="5764696"/>
            <a:ext cx="10210800" cy="1093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 </a:t>
            </a:r>
            <a:r>
              <a:rPr lang="en-AU" dirty="0">
                <a:solidFill>
                  <a:schemeClr val="tx1"/>
                </a:solidFill>
              </a:rPr>
              <a:t>Department of Transport </a:t>
            </a:r>
            <a:r>
              <a:rPr lang="en-AU" dirty="0">
                <a:solidFill>
                  <a:schemeClr val="tx1"/>
                </a:solidFill>
                <a:hlinkClick r:id="rId10"/>
              </a:rPr>
              <a:t>https://</a:t>
            </a:r>
            <a:r>
              <a:rPr lang="en-AU" dirty="0" smtClean="0">
                <a:solidFill>
                  <a:schemeClr val="tx1"/>
                </a:solidFill>
                <a:hlinkClick r:id="rId10"/>
              </a:rPr>
              <a:t>www.transport.wa.gov.au/mediaFiles/licensing/LBU_FS_YourSecureID.pdf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must complete one workbook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02793"/>
              </p:ext>
            </p:extLst>
          </p:nvPr>
        </p:nvGraphicFramePr>
        <p:xfrm>
          <a:off x="1308209" y="1309753"/>
          <a:ext cx="8384092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620">
                  <a:extLst>
                    <a:ext uri="{9D8B030D-6E8A-4147-A177-3AD203B41FA5}">
                      <a16:colId xmlns:a16="http://schemas.microsoft.com/office/drawing/2014/main" val="3908822115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331159023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796362"/>
                  </a:ext>
                </a:extLst>
              </a:tr>
              <a:tr h="4937760">
                <a:tc>
                  <a:txBody>
                    <a:bodyPr/>
                    <a:lstStyle/>
                    <a:p>
                      <a:pPr marL="182563" lvl="3" indent="0">
                        <a:buFont typeface="Arial" panose="020B0604020202020204" pitchFamily="34" charset="0"/>
                        <a:buNone/>
                      </a:pPr>
                      <a:endParaRPr lang="en-AU" sz="2000" baseline="0" dirty="0"/>
                    </a:p>
                    <a:p>
                      <a:pPr marL="182563" lvl="3" indent="0">
                        <a:buFont typeface="Arial" panose="020B0604020202020204" pitchFamily="34" charset="0"/>
                        <a:buNone/>
                      </a:pPr>
                      <a:r>
                        <a:rPr lang="en-AU" sz="2000" baseline="0" dirty="0"/>
                        <a:t>10 tasks, safety pledge, </a:t>
                      </a:r>
                      <a:endParaRPr lang="en-AU" sz="2000" baseline="0" dirty="0" smtClean="0"/>
                    </a:p>
                    <a:p>
                      <a:pPr marL="182563" lvl="3" indent="0">
                        <a:buFont typeface="Arial" panose="020B0604020202020204" pitchFamily="34" charset="0"/>
                        <a:buNone/>
                      </a:pPr>
                      <a:r>
                        <a:rPr lang="en-AU" sz="2000" baseline="0" dirty="0" smtClean="0"/>
                        <a:t>10 </a:t>
                      </a:r>
                      <a:r>
                        <a:rPr lang="en-AU" sz="2000" baseline="0" dirty="0"/>
                        <a:t>quizzes</a:t>
                      </a:r>
                    </a:p>
                    <a:p>
                      <a:pPr marL="1388987" lvl="3" indent="-185738">
                        <a:buFont typeface="Arial" panose="020B0604020202020204" pitchFamily="34" charset="0"/>
                        <a:buChar char="•"/>
                      </a:pPr>
                      <a:endParaRPr lang="en-AU" sz="2000" baseline="0" dirty="0"/>
                    </a:p>
                    <a:p>
                      <a:pPr marL="1388987" lvl="3" indent="-185738">
                        <a:buFont typeface="Arial" panose="020B0604020202020204" pitchFamily="34" charset="0"/>
                        <a:buChar char="•"/>
                      </a:pPr>
                      <a:endParaRPr lang="en-AU" sz="2000" baseline="0" dirty="0"/>
                    </a:p>
                    <a:p>
                      <a:pPr marL="1388987" lvl="3" indent="-185738">
                        <a:buFont typeface="Arial" panose="020B0604020202020204" pitchFamily="34" charset="0"/>
                        <a:buChar char="•"/>
                      </a:pPr>
                      <a:endParaRPr lang="en-AU" sz="2000" baseline="0" dirty="0"/>
                    </a:p>
                    <a:p>
                      <a:pPr marL="1388987" lvl="3" indent="-185738">
                        <a:buFont typeface="Arial" panose="020B0604020202020204" pitchFamily="34" charset="0"/>
                        <a:buChar char="•"/>
                      </a:pPr>
                      <a:endParaRPr lang="en-AU" sz="2000" baseline="0" dirty="0"/>
                    </a:p>
                    <a:p>
                      <a:pPr marL="1388987" lvl="3" indent="-185738">
                        <a:buFont typeface="Arial" panose="020B0604020202020204" pitchFamily="34" charset="0"/>
                        <a:buChar char="•"/>
                      </a:pPr>
                      <a:endParaRPr lang="en-AU" sz="2000" baseline="0" dirty="0"/>
                    </a:p>
                    <a:p>
                      <a:pPr marL="1388987" lvl="3" indent="-185738">
                        <a:buFont typeface="Arial" panose="020B0604020202020204" pitchFamily="34" charset="0"/>
                        <a:buChar char="•"/>
                      </a:pPr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  <a:p>
                      <a:endParaRPr lang="en-A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3" indent="0">
                        <a:buFont typeface="Arial" panose="020B0604020202020204" pitchFamily="34" charset="0"/>
                        <a:buNone/>
                      </a:pPr>
                      <a:endParaRPr lang="en-AU" sz="2000" baseline="0" dirty="0"/>
                    </a:p>
                    <a:p>
                      <a:pPr marL="182563" lvl="3" indent="0">
                        <a:buFont typeface="Arial" panose="020B0604020202020204" pitchFamily="34" charset="0"/>
                        <a:buNone/>
                      </a:pPr>
                      <a:r>
                        <a:rPr lang="en-AU" sz="2000" baseline="0" dirty="0"/>
                        <a:t>10 tasks, 2 safety pledges, </a:t>
                      </a:r>
                      <a:endParaRPr lang="en-AU" sz="2000" baseline="0" dirty="0" smtClean="0"/>
                    </a:p>
                    <a:p>
                      <a:pPr marL="182563" lvl="3" indent="0">
                        <a:buFont typeface="Arial" panose="020B0604020202020204" pitchFamily="34" charset="0"/>
                        <a:buNone/>
                      </a:pPr>
                      <a:r>
                        <a:rPr lang="en-AU" sz="2000" baseline="0" dirty="0" smtClean="0"/>
                        <a:t>5 </a:t>
                      </a:r>
                      <a:r>
                        <a:rPr lang="en-AU" sz="2000" baseline="0" dirty="0"/>
                        <a:t>quizzes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8488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459" y="2486749"/>
            <a:ext cx="2320537" cy="329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076" y="2486749"/>
            <a:ext cx="2384527" cy="329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610556" y="5889534"/>
            <a:ext cx="424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2000" b="1" dirty="0">
                <a:solidFill>
                  <a:prstClr val="black"/>
                </a:solidFill>
                <a:latin typeface="Calibri" panose="020F0502020204030204"/>
              </a:rPr>
              <a:t>Print copy and Writable pdf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6A9287-F2E9-410E-B454-B611810902FE}"/>
              </a:ext>
            </a:extLst>
          </p:cNvPr>
          <p:cNvSpPr txBox="1"/>
          <p:nvPr/>
        </p:nvSpPr>
        <p:spPr>
          <a:xfrm>
            <a:off x="1517198" y="5889534"/>
            <a:ext cx="359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2000" b="1" dirty="0">
                <a:solidFill>
                  <a:prstClr val="black"/>
                </a:solidFill>
                <a:latin typeface="Calibri" panose="020F0502020204030204"/>
              </a:rPr>
              <a:t>Print copy and Writable pdf</a:t>
            </a:r>
          </a:p>
        </p:txBody>
      </p:sp>
    </p:spTree>
    <p:extLst>
      <p:ext uri="{BB962C8B-B14F-4D97-AF65-F5344CB8AC3E}">
        <p14:creationId xmlns:p14="http://schemas.microsoft.com/office/powerpoint/2010/main" val="17889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Your Responsibilities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8276" y="29932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Attend and participate in 10 lessons</a:t>
            </a:r>
          </a:p>
          <a:p>
            <a:endParaRPr lang="en-AU" dirty="0"/>
          </a:p>
          <a:p>
            <a:r>
              <a:rPr lang="en-AU" dirty="0" smtClean="0"/>
              <a:t>(or catch up if sick)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5423">
            <a:off x="7715384" y="676840"/>
            <a:ext cx="1139839" cy="161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5428">
            <a:off x="6581627" y="655890"/>
            <a:ext cx="1192263" cy="164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6860">
            <a:off x="9795840" y="2002172"/>
            <a:ext cx="1852310" cy="199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5576" r="48786" b="7354"/>
          <a:stretch/>
        </p:blipFill>
        <p:spPr>
          <a:xfrm>
            <a:off x="1640103" y="1510487"/>
            <a:ext cx="1157199" cy="983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5576" r="48786" b="7354"/>
          <a:stretch/>
        </p:blipFill>
        <p:spPr>
          <a:xfrm>
            <a:off x="1712032" y="2864977"/>
            <a:ext cx="1157199" cy="983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5576" r="48786" b="7354"/>
          <a:stretch/>
        </p:blipFill>
        <p:spPr>
          <a:xfrm>
            <a:off x="1486389" y="4246183"/>
            <a:ext cx="1157199" cy="9836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3447" y="1668245"/>
            <a:ext cx="290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Complete a journal or workbook 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311" y="2564263"/>
            <a:ext cx="2002965" cy="1361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796271" y="5600673"/>
            <a:ext cx="8104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lesson </a:t>
            </a:r>
            <a:r>
              <a:rPr lang="en-AU" sz="3200" dirty="0"/>
              <a:t>attendance </a:t>
            </a:r>
            <a:r>
              <a:rPr lang="en-AU" sz="3200" dirty="0" smtClean="0"/>
              <a:t>+ </a:t>
            </a:r>
            <a:r>
              <a:rPr lang="en-AU" sz="3200" dirty="0"/>
              <a:t>workbook + age = test</a:t>
            </a:r>
          </a:p>
          <a:p>
            <a:endParaRPr lang="en-A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3588" y="4527320"/>
            <a:ext cx="437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Be 15 years or older to sit the learners permit theory test at school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1311" y="4165116"/>
            <a:ext cx="1759527" cy="12220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16449" y="4527320"/>
            <a:ext cx="76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15</a:t>
            </a:r>
            <a:endParaRPr lang="en-A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50" y="844864"/>
            <a:ext cx="3573616" cy="4463889"/>
          </a:xfrm>
        </p:spPr>
        <p:txBody>
          <a:bodyPr anchor="ctr">
            <a:normAutofit/>
          </a:bodyPr>
          <a:lstStyle/>
          <a:p>
            <a:pPr algn="ctr"/>
            <a:r>
              <a:rPr lang="en-AU" sz="3200" dirty="0">
                <a:cs typeface="Arial" panose="020B0604020202020204" pitchFamily="34" charset="0"/>
              </a:rPr>
              <a:t>Activity </a:t>
            </a:r>
            <a:r>
              <a:rPr lang="en-AU" sz="3200" dirty="0" smtClean="0">
                <a:cs typeface="Arial" panose="020B0604020202020204" pitchFamily="34" charset="0"/>
              </a:rPr>
              <a:t>1.2</a:t>
            </a:r>
            <a:r>
              <a:rPr lang="en-AU" sz="3200" dirty="0">
                <a:cs typeface="Arial" panose="020B0604020202020204" pitchFamily="34" charset="0"/>
              </a:rPr>
              <a:t/>
            </a:r>
            <a:br>
              <a:rPr lang="en-AU" sz="3200" dirty="0">
                <a:cs typeface="Arial" panose="020B0604020202020204" pitchFamily="34" charset="0"/>
              </a:rPr>
            </a:br>
            <a:r>
              <a:rPr lang="en-AU" b="1" dirty="0" smtClean="0">
                <a:cs typeface="Arial" panose="020B0604020202020204" pitchFamily="34" charset="0"/>
              </a:rPr>
              <a:t>The WA Graduated Driver Training and Licensing  (GDT&amp;L) system.</a:t>
            </a:r>
            <a:br>
              <a:rPr lang="en-AU" b="1" dirty="0" smtClean="0">
                <a:cs typeface="Arial" panose="020B0604020202020204" pitchFamily="34" charset="0"/>
              </a:rPr>
            </a:br>
            <a:r>
              <a:rPr lang="en-AU" sz="3200" dirty="0" smtClean="0">
                <a:cs typeface="Arial" panose="020B0604020202020204" pitchFamily="34" charset="0"/>
              </a:rPr>
              <a:t>Page 25-30</a:t>
            </a:r>
            <a:endParaRPr lang="en-AU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0" y="5328175"/>
            <a:ext cx="825124" cy="70406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865418" y="614068"/>
            <a:ext cx="6264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300" b="1" dirty="0"/>
              <a:t>Learning intention</a:t>
            </a:r>
            <a:endParaRPr lang="en-US" sz="3300" dirty="0"/>
          </a:p>
        </p:txBody>
      </p:sp>
      <p:sp>
        <p:nvSpPr>
          <p:cNvPr id="13" name="Rounded Rectangle 12"/>
          <p:cNvSpPr/>
          <p:nvPr/>
        </p:nvSpPr>
        <p:spPr>
          <a:xfrm>
            <a:off x="3865418" y="2426599"/>
            <a:ext cx="6264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300" b="1" dirty="0" smtClean="0"/>
              <a:t>Explain the 6 steps in the WA Graduate Driver Training and Licensing system</a:t>
            </a:r>
            <a:endParaRPr lang="en-US" sz="33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65418" y="4239130"/>
            <a:ext cx="6264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300" b="1" dirty="0" smtClean="0"/>
              <a:t>Explain the requirement for supervisor drivers</a:t>
            </a:r>
            <a:endParaRPr lang="en-US" sz="3300" dirty="0"/>
          </a:p>
        </p:txBody>
      </p:sp>
      <p:sp>
        <p:nvSpPr>
          <p:cNvPr id="3" name="TextBox 2"/>
          <p:cNvSpPr txBox="1"/>
          <p:nvPr/>
        </p:nvSpPr>
        <p:spPr>
          <a:xfrm>
            <a:off x="448340" y="6248399"/>
            <a:ext cx="951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/>
              </a:rPr>
              <a:t>Department of Transport: how to reduce your crash risk for novice drivers- seatbelts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7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" b="9563"/>
          <a:stretch/>
        </p:blipFill>
        <p:spPr>
          <a:xfrm>
            <a:off x="9770100" y="214409"/>
            <a:ext cx="2421900" cy="1329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solidFill>
                  <a:schemeClr val="tx1"/>
                </a:solidFill>
                <a:latin typeface="+mn-lt"/>
              </a:rPr>
              <a:t>Keys4Life and the WA Licensing System</a:t>
            </a:r>
            <a:endParaRPr lang="en-AU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25309" y="2329676"/>
            <a:ext cx="8593644" cy="3378962"/>
            <a:chOff x="825309" y="2329676"/>
            <a:chExt cx="8593644" cy="3378962"/>
          </a:xfrm>
        </p:grpSpPr>
        <p:sp>
          <p:nvSpPr>
            <p:cNvPr id="6" name="TextBox 5"/>
            <p:cNvSpPr txBox="1"/>
            <p:nvPr/>
          </p:nvSpPr>
          <p:spPr>
            <a:xfrm>
              <a:off x="1930121" y="233766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AU" sz="2800" b="1" dirty="0">
                  <a:solidFill>
                    <a:prstClr val="black"/>
                  </a:solidFill>
                  <a:latin typeface="Calibri" panose="020F0502020204030204"/>
                </a:rPr>
                <a:t>Step 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06385" y="2329676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AU" sz="2800" b="1" dirty="0">
                  <a:solidFill>
                    <a:prstClr val="black"/>
                  </a:solidFill>
                  <a:latin typeface="Calibri" panose="020F0502020204030204"/>
                </a:rPr>
                <a:t>Step 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82249" y="233766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AU" sz="2800" b="1" dirty="0">
                  <a:solidFill>
                    <a:prstClr val="black"/>
                  </a:solidFill>
                  <a:latin typeface="Calibri" panose="020F0502020204030204"/>
                </a:rPr>
                <a:t>Step 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38775" y="233025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AU" sz="2800" b="1" dirty="0">
                  <a:solidFill>
                    <a:prstClr val="black"/>
                  </a:solidFill>
                  <a:latin typeface="Calibri" panose="020F0502020204030204"/>
                </a:rPr>
                <a:t>Step 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62911" y="2332901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AU" sz="2800" b="1" dirty="0">
                  <a:solidFill>
                    <a:prstClr val="black"/>
                  </a:solidFill>
                  <a:latin typeface="Calibri" panose="020F0502020204030204"/>
                </a:rPr>
                <a:t>Step 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4566" y="2333694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AU" sz="2800" b="1" dirty="0">
                  <a:solidFill>
                    <a:prstClr val="black"/>
                  </a:solidFill>
                  <a:latin typeface="Calibri" panose="020F0502020204030204"/>
                </a:rPr>
                <a:t>Step 6</a:t>
              </a:r>
            </a:p>
          </p:txBody>
        </p:sp>
        <p:pic>
          <p:nvPicPr>
            <p:cNvPr id="12" name="Picture 2" descr="L-1 - Scooter Centr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775" y="2956919"/>
              <a:ext cx="622570" cy="62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L-1 - Scooter Centr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408" y="2960639"/>
              <a:ext cx="648073" cy="648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L-1 - Scooter Centr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553" y="2947547"/>
              <a:ext cx="648072" cy="648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L-1 - Scooter Centr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681" y="2956920"/>
              <a:ext cx="648072" cy="648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Provisional Licence - &quot;P&quot; Plates, Western Australia - Driving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566" y="2946227"/>
              <a:ext cx="592300" cy="6381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Sticker decal car P plate green provisional probationary driver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5683" y="2946227"/>
              <a:ext cx="591198" cy="6332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06644" y="2337662"/>
              <a:ext cx="735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AU" sz="2800" b="1" dirty="0">
                  <a:solidFill>
                    <a:prstClr val="black"/>
                  </a:solidFill>
                  <a:latin typeface="Calibri" panose="020F0502020204030204"/>
                </a:rPr>
                <a:t>KFL</a:t>
              </a:r>
            </a:p>
          </p:txBody>
        </p:sp>
        <p:pic>
          <p:nvPicPr>
            <p:cNvPr id="19" name="Picture 2" descr="L-1 - Scooter Centr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113" y="2972125"/>
              <a:ext cx="622570" cy="62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L-1 - Scooter Centr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409" y="2952897"/>
              <a:ext cx="648073" cy="6480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L-1 - Scooter Centr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848" y="2960639"/>
              <a:ext cx="622785" cy="622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L-1 - Scooter Centr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281" y="2964383"/>
              <a:ext cx="622570" cy="6225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Next Day Titles | My Blo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265" y="4669157"/>
              <a:ext cx="998002" cy="824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Next Day Titles | My Blo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88" y="4661082"/>
              <a:ext cx="998002" cy="824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My Licence - Hazard Perception Tes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93" y="4726564"/>
              <a:ext cx="1041109" cy="87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Red Car PNG Clip Art - Best WEB Clip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76" y="4792052"/>
              <a:ext cx="824042" cy="59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Next Day Titles | My Blo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271" y="4670043"/>
              <a:ext cx="998002" cy="824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63394" y="4751684"/>
              <a:ext cx="442791" cy="6309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" name="Picture 16" descr="My Licence - My car licence - Practice Learner's Theory Tes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946" y="5066697"/>
              <a:ext cx="760193" cy="64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637" y="2972125"/>
              <a:ext cx="536881" cy="7597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3340" y="4748557"/>
              <a:ext cx="426428" cy="6076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825309" y="3850495"/>
              <a:ext cx="898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AU" sz="1400" b="1" spc="-5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Lessons and test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42089" y="3855154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AU" sz="1400" b="1" spc="-5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Learner’s Permit</a:t>
              </a:r>
            </a:p>
            <a:p>
              <a:pPr algn="ctr" defTabSz="914400">
                <a:defRPr/>
              </a:pPr>
              <a:r>
                <a:rPr lang="en-AU" sz="1400" b="1" spc="-5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(L plates)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38233" y="3859813"/>
              <a:ext cx="1351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AU" sz="1400" b="1" spc="-5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Learn to drive</a:t>
              </a:r>
            </a:p>
            <a:p>
              <a:pPr algn="ctr" defTabSz="914400">
                <a:defRPr/>
              </a:pPr>
              <a:r>
                <a:rPr lang="en-AU" sz="1400" b="1" spc="-5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(Log book)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62369" y="3861410"/>
              <a:ext cx="14769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AU" sz="1400" b="1" spc="-5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Hazard Perception</a:t>
              </a:r>
            </a:p>
            <a:p>
              <a:pPr algn="ctr" defTabSz="914400">
                <a:defRPr/>
              </a:pPr>
              <a:r>
                <a:rPr lang="en-AU" sz="1400" b="1" spc="-5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Test (HPT)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17348" y="3863394"/>
              <a:ext cx="1351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AU" sz="1400" b="1" spc="-5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Gain experience</a:t>
              </a:r>
            </a:p>
            <a:p>
              <a:pPr algn="ctr" defTabSz="914400">
                <a:defRPr/>
              </a:pPr>
              <a:r>
                <a:rPr lang="en-AU" sz="1400" b="1" spc="-5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(Log book)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99158" y="3858097"/>
              <a:ext cx="1351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AU" sz="1400" b="1" spc="-7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Practical driving Assessment (PDA)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93088" y="3850495"/>
              <a:ext cx="1425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AU" sz="1400" b="1" spc="-7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Provisional Licence</a:t>
              </a:r>
            </a:p>
            <a:p>
              <a:pPr algn="ctr" defTabSz="914400">
                <a:defRPr/>
              </a:pPr>
              <a:r>
                <a:rPr lang="en-AU" sz="1400" b="1" spc="-7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(P plates)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4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3 Content (Bas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 Contents">
  <a:themeElements>
    <a:clrScheme name="DOE Monochromatic 3">
      <a:dk1>
        <a:sysClr val="windowText" lastClr="000000"/>
      </a:dk1>
      <a:lt1>
        <a:sysClr val="window" lastClr="FFFFFF"/>
      </a:lt1>
      <a:dk2>
        <a:srgbClr val="592C82"/>
      </a:dk2>
      <a:lt2>
        <a:srgbClr val="E7E6E6"/>
      </a:lt2>
      <a:accent1>
        <a:srgbClr val="3F2B56"/>
      </a:accent1>
      <a:accent2>
        <a:srgbClr val="592C82"/>
      </a:accent2>
      <a:accent3>
        <a:srgbClr val="AB90BF"/>
      </a:accent3>
      <a:accent4>
        <a:srgbClr val="FDC432"/>
      </a:accent4>
      <a:accent5>
        <a:srgbClr val="A40A66"/>
      </a:accent5>
      <a:accent6>
        <a:srgbClr val="94C34A"/>
      </a:accent6>
      <a:hlink>
        <a:srgbClr val="5BC5EA"/>
      </a:hlink>
      <a:folHlink>
        <a:srgbClr val="5BC5EA"/>
      </a:folHlink>
    </a:clrScheme>
    <a:fontScheme name="DOE Monochromatic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1121</Words>
  <Application>Microsoft Office PowerPoint</Application>
  <PresentationFormat>Widescreen</PresentationFormat>
  <Paragraphs>161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Arial Black</vt:lpstr>
      <vt:lpstr>Arial Narrow</vt:lpstr>
      <vt:lpstr>Calibri</vt:lpstr>
      <vt:lpstr>Trebuchet MS</vt:lpstr>
      <vt:lpstr>Wingdings</vt:lpstr>
      <vt:lpstr>Wingdings 3</vt:lpstr>
      <vt:lpstr>Facet</vt:lpstr>
      <vt:lpstr>3 Content (Base)</vt:lpstr>
      <vt:lpstr>2 Contents</vt:lpstr>
      <vt:lpstr>Lesson 1 Learn To Drive</vt:lpstr>
      <vt:lpstr>Activity 1.1 Exploring the Keys4Life program. Page 21-24</vt:lpstr>
      <vt:lpstr>Brainstorm: Advantages and Disadvantages of getting a drivers licence</vt:lpstr>
      <vt:lpstr>Keys4Life – what is it?</vt:lpstr>
      <vt:lpstr>Identity Documents</vt:lpstr>
      <vt:lpstr>Students must complete one workbook</vt:lpstr>
      <vt:lpstr>Your Responsibilities </vt:lpstr>
      <vt:lpstr>Activity 1.2 The WA Graduated Driver Training and Licensing  (GDT&amp;L) system. Page 25-30</vt:lpstr>
      <vt:lpstr>Keys4Life and the WA Licensing System</vt:lpstr>
      <vt:lpstr>What things do I need to know while on my learners permit?</vt:lpstr>
      <vt:lpstr>Road Rule: Merging</vt:lpstr>
      <vt:lpstr>Find out more</vt:lpstr>
      <vt:lpstr>Website links from resource</vt:lpstr>
      <vt:lpstr>For teachers /agencies only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Rosemary [Road Safety and Drug Education]</dc:creator>
  <cp:lastModifiedBy>POWER Rosemary [Road Safety and Drug Education]</cp:lastModifiedBy>
  <cp:revision>36</cp:revision>
  <dcterms:created xsi:type="dcterms:W3CDTF">2022-02-10T08:28:52Z</dcterms:created>
  <dcterms:modified xsi:type="dcterms:W3CDTF">2022-04-26T05:44:33Z</dcterms:modified>
</cp:coreProperties>
</file>